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4"/>
    <p:sldMasterId id="214748367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Prompt Medium"/>
      <p:regular r:id="rId19"/>
      <p:bold r:id="rId20"/>
      <p:italic r:id="rId21"/>
      <p:boldItalic r:id="rId22"/>
    </p:embeddedFont>
    <p:embeddedFont>
      <p:font typeface="Mukta Light"/>
      <p:regular r:id="rId23"/>
      <p:bold r:id="rId24"/>
    </p:embeddedFont>
    <p:embeddedFont>
      <p:font typeface="Mukta"/>
      <p:regular r:id="rId25"/>
      <p:bold r:id="rId26"/>
    </p:embeddedFont>
    <p:embeddedFont>
      <p:font typeface="Inter"/>
      <p:regular r:id="rId27"/>
      <p:bold r:id="rId28"/>
      <p:italic r:id="rId29"/>
      <p:boldItalic r:id="rId30"/>
    </p:embeddedFont>
    <p:embeddedFont>
      <p:font typeface="Prompt"/>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mptMedium-bold.fntdata"/><Relationship Id="rId22" Type="http://schemas.openxmlformats.org/officeDocument/2006/relationships/font" Target="fonts/PromptMedium-boldItalic.fntdata"/><Relationship Id="rId21" Type="http://schemas.openxmlformats.org/officeDocument/2006/relationships/font" Target="fonts/PromptMedium-italic.fntdata"/><Relationship Id="rId24" Type="http://schemas.openxmlformats.org/officeDocument/2006/relationships/font" Target="fonts/MuktaLight-bold.fntdata"/><Relationship Id="rId23" Type="http://schemas.openxmlformats.org/officeDocument/2006/relationships/font" Target="fonts/MuktaLigh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Mukta-bold.fntdata"/><Relationship Id="rId25" Type="http://schemas.openxmlformats.org/officeDocument/2006/relationships/font" Target="fonts/Mukta-regular.fntdata"/><Relationship Id="rId28" Type="http://schemas.openxmlformats.org/officeDocument/2006/relationships/font" Target="fonts/Inter-bold.fntdata"/><Relationship Id="rId27" Type="http://schemas.openxmlformats.org/officeDocument/2006/relationships/font" Target="fonts/Inter-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Inter-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mpt-regular.fntdata"/><Relationship Id="rId30" Type="http://schemas.openxmlformats.org/officeDocument/2006/relationships/font" Target="fonts/Inter-boldItalic.fntdata"/><Relationship Id="rId11" Type="http://schemas.openxmlformats.org/officeDocument/2006/relationships/slide" Target="slides/slide5.xml"/><Relationship Id="rId33" Type="http://schemas.openxmlformats.org/officeDocument/2006/relationships/font" Target="fonts/Prompt-italic.fntdata"/><Relationship Id="rId10" Type="http://schemas.openxmlformats.org/officeDocument/2006/relationships/slide" Target="slides/slide4.xml"/><Relationship Id="rId32" Type="http://schemas.openxmlformats.org/officeDocument/2006/relationships/font" Target="fonts/Prompt-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Prompt-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PromptMedium-regular.fntdata"/><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3.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15b019a4d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15b019a4d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12fac26c01_2_117:notes"/>
          <p:cNvSpPr txBox="1"/>
          <p:nvPr>
            <p:ph idx="1" type="body"/>
          </p:nvPr>
        </p:nvSpPr>
        <p:spPr>
          <a:xfrm>
            <a:off x="685792" y="4343391"/>
            <a:ext cx="5486396" cy="4114797"/>
          </a:xfrm>
          <a:prstGeom prst="rect">
            <a:avLst/>
          </a:prstGeom>
        </p:spPr>
        <p:txBody>
          <a:bodyPr anchorCtr="0" anchor="t" bIns="69850" lIns="69850" spcFirstLastPara="1" rIns="69850" wrap="square" tIns="69850">
            <a:noAutofit/>
          </a:bodyPr>
          <a:lstStyle/>
          <a:p>
            <a:pPr indent="0" lvl="0" marL="0" rtl="0" algn="l">
              <a:spcBef>
                <a:spcPts val="0"/>
              </a:spcBef>
              <a:spcAft>
                <a:spcPts val="0"/>
              </a:spcAft>
              <a:buNone/>
            </a:pPr>
            <a:r>
              <a:t/>
            </a:r>
            <a:endParaRPr/>
          </a:p>
        </p:txBody>
      </p:sp>
      <p:sp>
        <p:nvSpPr>
          <p:cNvPr id="181" name="Google Shape;181;g312fac26c01_2_117:notes"/>
          <p:cNvSpPr/>
          <p:nvPr>
            <p:ph idx="2" type="sldImg"/>
          </p:nvPr>
        </p:nvSpPr>
        <p:spPr>
          <a:xfrm>
            <a:off x="857406" y="685797"/>
            <a:ext cx="3429156"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12fac26c01_2_121:notes"/>
          <p:cNvSpPr txBox="1"/>
          <p:nvPr>
            <p:ph idx="1" type="body"/>
          </p:nvPr>
        </p:nvSpPr>
        <p:spPr>
          <a:xfrm>
            <a:off x="685792" y="4343391"/>
            <a:ext cx="5486396" cy="4114797"/>
          </a:xfrm>
          <a:prstGeom prst="rect">
            <a:avLst/>
          </a:prstGeom>
        </p:spPr>
        <p:txBody>
          <a:bodyPr anchorCtr="0" anchor="t" bIns="69850" lIns="69850" spcFirstLastPara="1" rIns="69850" wrap="square" tIns="69850">
            <a:noAutofit/>
          </a:bodyPr>
          <a:lstStyle/>
          <a:p>
            <a:pPr indent="0" lvl="0" marL="0" rtl="0" algn="l">
              <a:spcBef>
                <a:spcPts val="0"/>
              </a:spcBef>
              <a:spcAft>
                <a:spcPts val="0"/>
              </a:spcAft>
              <a:buNone/>
            </a:pPr>
            <a:r>
              <a:t/>
            </a:r>
            <a:endParaRPr/>
          </a:p>
        </p:txBody>
      </p:sp>
      <p:sp>
        <p:nvSpPr>
          <p:cNvPr id="186" name="Google Shape;186;g312fac26c01_2_121:notes"/>
          <p:cNvSpPr/>
          <p:nvPr>
            <p:ph idx="2" type="sldImg"/>
          </p:nvPr>
        </p:nvSpPr>
        <p:spPr>
          <a:xfrm>
            <a:off x="857406" y="685797"/>
            <a:ext cx="3429156"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12fac26c01_2_125:notes"/>
          <p:cNvSpPr txBox="1"/>
          <p:nvPr>
            <p:ph idx="1" type="body"/>
          </p:nvPr>
        </p:nvSpPr>
        <p:spPr>
          <a:xfrm>
            <a:off x="685792" y="4343391"/>
            <a:ext cx="5486396" cy="4114797"/>
          </a:xfrm>
          <a:prstGeom prst="rect">
            <a:avLst/>
          </a:prstGeom>
        </p:spPr>
        <p:txBody>
          <a:bodyPr anchorCtr="0" anchor="t" bIns="69850" lIns="69850" spcFirstLastPara="1" rIns="69850" wrap="square" tIns="69850">
            <a:noAutofit/>
          </a:bodyPr>
          <a:lstStyle/>
          <a:p>
            <a:pPr indent="0" lvl="0" marL="0" rtl="0" algn="l">
              <a:spcBef>
                <a:spcPts val="0"/>
              </a:spcBef>
              <a:spcAft>
                <a:spcPts val="0"/>
              </a:spcAft>
              <a:buNone/>
            </a:pPr>
            <a:r>
              <a:t/>
            </a:r>
            <a:endParaRPr/>
          </a:p>
        </p:txBody>
      </p:sp>
      <p:sp>
        <p:nvSpPr>
          <p:cNvPr id="191" name="Google Shape;191;g312fac26c01_2_125:notes"/>
          <p:cNvSpPr/>
          <p:nvPr>
            <p:ph idx="2" type="sldImg"/>
          </p:nvPr>
        </p:nvSpPr>
        <p:spPr>
          <a:xfrm>
            <a:off x="857406" y="685797"/>
            <a:ext cx="3429156"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12fac26c01_2_38:notes"/>
          <p:cNvSpPr/>
          <p:nvPr>
            <p:ph idx="2" type="sldImg"/>
          </p:nvPr>
        </p:nvSpPr>
        <p:spPr>
          <a:xfrm>
            <a:off x="0" y="0"/>
            <a:ext cx="1875000" cy="1875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7" name="Google Shape;97;g312fac26c01_2_38:notes"/>
          <p:cNvSpPr txBox="1"/>
          <p:nvPr>
            <p:ph idx="1" type="body"/>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900">
              <a:solidFill>
                <a:schemeClr val="dk1"/>
              </a:solidFill>
              <a:latin typeface="Calibri"/>
              <a:ea typeface="Calibri"/>
              <a:cs typeface="Calibri"/>
              <a:sym typeface="Calibri"/>
            </a:endParaRPr>
          </a:p>
        </p:txBody>
      </p:sp>
      <p:sp>
        <p:nvSpPr>
          <p:cNvPr id="98" name="Google Shape;98;g312fac26c01_2_38:notes"/>
          <p:cNvSpPr txBox="1"/>
          <p:nvPr>
            <p:ph idx="12" type="sldNum"/>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fld id="{00000000-1234-1234-1234-123412341234}" type="slidenum">
              <a:rPr b="0" i="0" lang="en-GB" sz="1400" u="none" cap="none" strike="noStrike">
                <a:solidFill>
                  <a:schemeClr val="dk1"/>
                </a:solidFill>
                <a:latin typeface="Calibri"/>
                <a:ea typeface="Calibri"/>
                <a:cs typeface="Calibri"/>
                <a:sym typeface="Calibri"/>
              </a:rPr>
              <a:t>‹#›</a:t>
            </a:fld>
            <a:endParaRPr sz="14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12fac26c01_2_49:notes"/>
          <p:cNvSpPr/>
          <p:nvPr>
            <p:ph idx="2" type="sldImg"/>
          </p:nvPr>
        </p:nvSpPr>
        <p:spPr>
          <a:xfrm>
            <a:off x="0" y="0"/>
            <a:ext cx="1875000" cy="1875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6" name="Google Shape;106;g312fac26c01_2_49:notes"/>
          <p:cNvSpPr txBox="1"/>
          <p:nvPr>
            <p:ph idx="1" type="body"/>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900">
              <a:solidFill>
                <a:schemeClr val="dk1"/>
              </a:solidFill>
              <a:latin typeface="Calibri"/>
              <a:ea typeface="Calibri"/>
              <a:cs typeface="Calibri"/>
              <a:sym typeface="Calibri"/>
            </a:endParaRPr>
          </a:p>
        </p:txBody>
      </p:sp>
      <p:sp>
        <p:nvSpPr>
          <p:cNvPr id="107" name="Google Shape;107;g312fac26c01_2_49:notes"/>
          <p:cNvSpPr txBox="1"/>
          <p:nvPr>
            <p:ph idx="12" type="sldNum"/>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fld id="{00000000-1234-1234-1234-123412341234}" type="slidenum">
              <a:rPr lang="en-GB" sz="1400">
                <a:solidFill>
                  <a:schemeClr val="dk1"/>
                </a:solidFill>
                <a:latin typeface="Calibri"/>
                <a:ea typeface="Calibri"/>
                <a:cs typeface="Calibri"/>
                <a:sym typeface="Calibri"/>
              </a:rPr>
              <a:t>‹#›</a:t>
            </a:fld>
            <a:endParaRPr sz="14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12fac26c01_2_68:notes"/>
          <p:cNvSpPr/>
          <p:nvPr>
            <p:ph idx="2" type="sldImg"/>
          </p:nvPr>
        </p:nvSpPr>
        <p:spPr>
          <a:xfrm>
            <a:off x="0" y="0"/>
            <a:ext cx="1875000" cy="1875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6" name="Google Shape;126;g312fac26c01_2_68:notes"/>
          <p:cNvSpPr txBox="1"/>
          <p:nvPr>
            <p:ph idx="1" type="body"/>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900">
              <a:solidFill>
                <a:schemeClr val="dk1"/>
              </a:solidFill>
              <a:latin typeface="Calibri"/>
              <a:ea typeface="Calibri"/>
              <a:cs typeface="Calibri"/>
              <a:sym typeface="Calibri"/>
            </a:endParaRPr>
          </a:p>
        </p:txBody>
      </p:sp>
      <p:sp>
        <p:nvSpPr>
          <p:cNvPr id="127" name="Google Shape;127;g312fac26c01_2_68:notes"/>
          <p:cNvSpPr txBox="1"/>
          <p:nvPr>
            <p:ph idx="12" type="sldNum"/>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fld id="{00000000-1234-1234-1234-123412341234}" type="slidenum">
              <a:rPr lang="en-GB" sz="1400">
                <a:solidFill>
                  <a:schemeClr val="dk1"/>
                </a:solidFill>
                <a:latin typeface="Calibri"/>
                <a:ea typeface="Calibri"/>
                <a:cs typeface="Calibri"/>
                <a:sym typeface="Calibri"/>
              </a:rPr>
              <a:t>‹#›</a:t>
            </a:fld>
            <a:endParaRPr sz="14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12fac26c01_2_74:notes"/>
          <p:cNvSpPr/>
          <p:nvPr>
            <p:ph idx="2" type="sldImg"/>
          </p:nvPr>
        </p:nvSpPr>
        <p:spPr>
          <a:xfrm>
            <a:off x="0" y="0"/>
            <a:ext cx="1875000" cy="1875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3" name="Google Shape;133;g312fac26c01_2_74:notes"/>
          <p:cNvSpPr txBox="1"/>
          <p:nvPr>
            <p:ph idx="1" type="body"/>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900">
              <a:solidFill>
                <a:schemeClr val="dk1"/>
              </a:solidFill>
              <a:latin typeface="Calibri"/>
              <a:ea typeface="Calibri"/>
              <a:cs typeface="Calibri"/>
              <a:sym typeface="Calibri"/>
            </a:endParaRPr>
          </a:p>
        </p:txBody>
      </p:sp>
      <p:sp>
        <p:nvSpPr>
          <p:cNvPr id="134" name="Google Shape;134;g312fac26c01_2_74:notes"/>
          <p:cNvSpPr txBox="1"/>
          <p:nvPr>
            <p:ph idx="12" type="sldNum"/>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fld id="{00000000-1234-1234-1234-123412341234}" type="slidenum">
              <a:rPr lang="en-GB" sz="1400">
                <a:solidFill>
                  <a:schemeClr val="dk1"/>
                </a:solidFill>
                <a:latin typeface="Calibri"/>
                <a:ea typeface="Calibri"/>
                <a:cs typeface="Calibri"/>
                <a:sym typeface="Calibri"/>
              </a:rPr>
              <a:t>‹#›</a:t>
            </a:fld>
            <a:endParaRPr sz="14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12fac26c01_2_93:notes"/>
          <p:cNvSpPr/>
          <p:nvPr>
            <p:ph idx="2" type="sldImg"/>
          </p:nvPr>
        </p:nvSpPr>
        <p:spPr>
          <a:xfrm>
            <a:off x="0" y="0"/>
            <a:ext cx="1875000" cy="1875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3" name="Google Shape;153;g312fac26c01_2_93:notes"/>
          <p:cNvSpPr txBox="1"/>
          <p:nvPr>
            <p:ph idx="1" type="body"/>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900">
              <a:solidFill>
                <a:schemeClr val="dk1"/>
              </a:solidFill>
              <a:latin typeface="Calibri"/>
              <a:ea typeface="Calibri"/>
              <a:cs typeface="Calibri"/>
              <a:sym typeface="Calibri"/>
            </a:endParaRPr>
          </a:p>
        </p:txBody>
      </p:sp>
      <p:sp>
        <p:nvSpPr>
          <p:cNvPr id="154" name="Google Shape;154;g312fac26c01_2_93:notes"/>
          <p:cNvSpPr txBox="1"/>
          <p:nvPr>
            <p:ph idx="12" type="sldNum"/>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fld id="{00000000-1234-1234-1234-123412341234}" type="slidenum">
              <a:rPr lang="en-GB" sz="1400">
                <a:solidFill>
                  <a:schemeClr val="dk1"/>
                </a:solidFill>
                <a:latin typeface="Calibri"/>
                <a:ea typeface="Calibri"/>
                <a:cs typeface="Calibri"/>
                <a:sym typeface="Calibri"/>
              </a:rPr>
              <a:t>‹#›</a:t>
            </a:fld>
            <a:endParaRPr sz="14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12fac26c01_2_101:notes"/>
          <p:cNvSpPr/>
          <p:nvPr>
            <p:ph idx="2" type="sldImg"/>
          </p:nvPr>
        </p:nvSpPr>
        <p:spPr>
          <a:xfrm>
            <a:off x="0" y="0"/>
            <a:ext cx="1875000" cy="1875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2" name="Google Shape;162;g312fac26c01_2_101:notes"/>
          <p:cNvSpPr txBox="1"/>
          <p:nvPr>
            <p:ph idx="1" type="body"/>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900">
              <a:solidFill>
                <a:schemeClr val="dk1"/>
              </a:solidFill>
              <a:latin typeface="Calibri"/>
              <a:ea typeface="Calibri"/>
              <a:cs typeface="Calibri"/>
              <a:sym typeface="Calibri"/>
            </a:endParaRPr>
          </a:p>
        </p:txBody>
      </p:sp>
      <p:sp>
        <p:nvSpPr>
          <p:cNvPr id="163" name="Google Shape;163;g312fac26c01_2_101:notes"/>
          <p:cNvSpPr txBox="1"/>
          <p:nvPr>
            <p:ph idx="12" type="sldNum"/>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fld id="{00000000-1234-1234-1234-123412341234}" type="slidenum">
              <a:rPr lang="en-GB" sz="1400">
                <a:solidFill>
                  <a:schemeClr val="dk1"/>
                </a:solidFill>
                <a:latin typeface="Calibri"/>
                <a:ea typeface="Calibri"/>
                <a:cs typeface="Calibri"/>
                <a:sym typeface="Calibri"/>
              </a:rPr>
              <a:t>‹#›</a:t>
            </a:fld>
            <a:endParaRPr sz="14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12fac26c01_2_107:notes"/>
          <p:cNvSpPr/>
          <p:nvPr>
            <p:ph idx="2" type="sldImg"/>
          </p:nvPr>
        </p:nvSpPr>
        <p:spPr>
          <a:xfrm>
            <a:off x="0" y="0"/>
            <a:ext cx="1875000" cy="1875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9" name="Google Shape;169;g312fac26c01_2_107:notes"/>
          <p:cNvSpPr txBox="1"/>
          <p:nvPr>
            <p:ph idx="1" type="body"/>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r>
              <a:t/>
            </a:r>
            <a:endParaRPr sz="900">
              <a:solidFill>
                <a:schemeClr val="dk1"/>
              </a:solidFill>
              <a:latin typeface="Calibri"/>
              <a:ea typeface="Calibri"/>
              <a:cs typeface="Calibri"/>
              <a:sym typeface="Calibri"/>
            </a:endParaRPr>
          </a:p>
        </p:txBody>
      </p:sp>
      <p:sp>
        <p:nvSpPr>
          <p:cNvPr id="170" name="Google Shape;170;g312fac26c01_2_107:notes"/>
          <p:cNvSpPr txBox="1"/>
          <p:nvPr>
            <p:ph idx="12" type="sldNum"/>
          </p:nvPr>
        </p:nvSpPr>
        <p:spPr>
          <a:xfrm>
            <a:off x="0" y="0"/>
            <a:ext cx="2500000" cy="1875000"/>
          </a:xfrm>
          <a:prstGeom prst="rect">
            <a:avLst/>
          </a:prstGeom>
          <a:noFill/>
          <a:ln>
            <a:noFill/>
          </a:ln>
        </p:spPr>
        <p:txBody>
          <a:bodyPr anchorCtr="0" anchor="t" bIns="34900" lIns="69850" spcFirstLastPara="1" rIns="69850" wrap="square" tIns="34900">
            <a:noAutofit/>
          </a:bodyPr>
          <a:lstStyle/>
          <a:p>
            <a:pPr indent="0" lvl="0" marL="0" marR="0" rtl="0" algn="l">
              <a:spcBef>
                <a:spcPts val="0"/>
              </a:spcBef>
              <a:spcAft>
                <a:spcPts val="0"/>
              </a:spcAft>
              <a:buNone/>
            </a:pPr>
            <a:fld id="{00000000-1234-1234-1234-123412341234}" type="slidenum">
              <a:rPr lang="en-GB" sz="1400">
                <a:solidFill>
                  <a:schemeClr val="dk1"/>
                </a:solidFill>
                <a:latin typeface="Calibri"/>
                <a:ea typeface="Calibri"/>
                <a:cs typeface="Calibri"/>
                <a:sym typeface="Calibri"/>
              </a:rPr>
              <a:t>‹#›</a:t>
            </a:fld>
            <a:endParaRPr sz="14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12fac26c01_2_113:notes"/>
          <p:cNvSpPr txBox="1"/>
          <p:nvPr>
            <p:ph idx="1" type="body"/>
          </p:nvPr>
        </p:nvSpPr>
        <p:spPr>
          <a:xfrm>
            <a:off x="685792" y="4343391"/>
            <a:ext cx="5486396" cy="4114797"/>
          </a:xfrm>
          <a:prstGeom prst="rect">
            <a:avLst/>
          </a:prstGeom>
        </p:spPr>
        <p:txBody>
          <a:bodyPr anchorCtr="0" anchor="t" bIns="69850" lIns="69850" spcFirstLastPara="1" rIns="69850" wrap="square" tIns="69850">
            <a:noAutofit/>
          </a:bodyPr>
          <a:lstStyle/>
          <a:p>
            <a:pPr indent="0" lvl="0" marL="0" rtl="0" algn="l">
              <a:spcBef>
                <a:spcPts val="0"/>
              </a:spcBef>
              <a:spcAft>
                <a:spcPts val="0"/>
              </a:spcAft>
              <a:buNone/>
            </a:pPr>
            <a:r>
              <a:t/>
            </a:r>
            <a:endParaRPr/>
          </a:p>
        </p:txBody>
      </p:sp>
      <p:sp>
        <p:nvSpPr>
          <p:cNvPr id="176" name="Google Shape;176;g312fac26c01_2_113:notes"/>
          <p:cNvSpPr/>
          <p:nvPr>
            <p:ph idx="2" type="sldImg"/>
          </p:nvPr>
        </p:nvSpPr>
        <p:spPr>
          <a:xfrm>
            <a:off x="857406" y="685797"/>
            <a:ext cx="3429156"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hyperlink" Target="https://gamma.app/?utm_source=made-with-gamma" TargetMode="Externa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51" name="Shape 51"/>
        <p:cNvGrpSpPr/>
        <p:nvPr/>
      </p:nvGrpSpPr>
      <p:grpSpPr>
        <a:xfrm>
          <a:off x="0" y="0"/>
          <a:ext cx="0" cy="0"/>
          <a:chOff x="0" y="0"/>
          <a:chExt cx="0" cy="0"/>
        </a:xfrm>
      </p:grpSpPr>
      <p:pic>
        <p:nvPicPr>
          <p:cNvPr descr="preencoded.png" id="52" name="Google Shape;52;p1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53" name="Google Shape;53;p14"/>
          <p:cNvSpPr/>
          <p:nvPr/>
        </p:nvSpPr>
        <p:spPr>
          <a:xfrm>
            <a:off x="0" y="0"/>
            <a:ext cx="9144000" cy="5143500"/>
          </a:xfrm>
          <a:prstGeom prst="rect">
            <a:avLst/>
          </a:prstGeom>
          <a:solidFill>
            <a:srgbClr val="0B0C23">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54" name="Google Shape;54;p14">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55" name="Shape 55"/>
        <p:cNvGrpSpPr/>
        <p:nvPr/>
      </p:nvGrpSpPr>
      <p:grpSpPr>
        <a:xfrm>
          <a:off x="0" y="0"/>
          <a:ext cx="0" cy="0"/>
          <a:chOff x="0" y="0"/>
          <a:chExt cx="0" cy="0"/>
        </a:xfrm>
      </p:grpSpPr>
      <p:pic>
        <p:nvPicPr>
          <p:cNvPr descr="preencoded.png" id="56" name="Google Shape;56;p15"/>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57" name="Google Shape;57;p15"/>
          <p:cNvSpPr/>
          <p:nvPr/>
        </p:nvSpPr>
        <p:spPr>
          <a:xfrm>
            <a:off x="0" y="0"/>
            <a:ext cx="9144000" cy="5143500"/>
          </a:xfrm>
          <a:prstGeom prst="rect">
            <a:avLst/>
          </a:prstGeom>
          <a:solidFill>
            <a:srgbClr val="0B0C23">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58" name="Google Shape;58;p15">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59" name="Shape 59"/>
        <p:cNvGrpSpPr/>
        <p:nvPr/>
      </p:nvGrpSpPr>
      <p:grpSpPr>
        <a:xfrm>
          <a:off x="0" y="0"/>
          <a:ext cx="0" cy="0"/>
          <a:chOff x="0" y="0"/>
          <a:chExt cx="0" cy="0"/>
        </a:xfrm>
      </p:grpSpPr>
      <p:pic>
        <p:nvPicPr>
          <p:cNvPr descr="preencoded.png" id="60" name="Google Shape;60;p16"/>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1" name="Google Shape;61;p16"/>
          <p:cNvSpPr/>
          <p:nvPr/>
        </p:nvSpPr>
        <p:spPr>
          <a:xfrm>
            <a:off x="0" y="0"/>
            <a:ext cx="9144000" cy="5143500"/>
          </a:xfrm>
          <a:prstGeom prst="rect">
            <a:avLst/>
          </a:prstGeom>
          <a:solidFill>
            <a:srgbClr val="0B0C23">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62" name="Google Shape;62;p16">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63" name="Shape 63"/>
        <p:cNvGrpSpPr/>
        <p:nvPr/>
      </p:nvGrpSpPr>
      <p:grpSpPr>
        <a:xfrm>
          <a:off x="0" y="0"/>
          <a:ext cx="0" cy="0"/>
          <a:chOff x="0" y="0"/>
          <a:chExt cx="0" cy="0"/>
        </a:xfrm>
      </p:grpSpPr>
      <p:pic>
        <p:nvPicPr>
          <p:cNvPr descr="preencoded.png" id="64" name="Google Shape;64;p1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5" name="Google Shape;65;p17"/>
          <p:cNvSpPr/>
          <p:nvPr/>
        </p:nvSpPr>
        <p:spPr>
          <a:xfrm>
            <a:off x="0" y="0"/>
            <a:ext cx="9144000" cy="5143500"/>
          </a:xfrm>
          <a:prstGeom prst="rect">
            <a:avLst/>
          </a:prstGeom>
          <a:solidFill>
            <a:srgbClr val="0B0C23">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66" name="Google Shape;66;p17">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67" name="Shape 67"/>
        <p:cNvGrpSpPr/>
        <p:nvPr/>
      </p:nvGrpSpPr>
      <p:grpSpPr>
        <a:xfrm>
          <a:off x="0" y="0"/>
          <a:ext cx="0" cy="0"/>
          <a:chOff x="0" y="0"/>
          <a:chExt cx="0" cy="0"/>
        </a:xfrm>
      </p:grpSpPr>
      <p:pic>
        <p:nvPicPr>
          <p:cNvPr descr="preencoded.png" id="68" name="Google Shape;68;p18"/>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9" name="Google Shape;69;p18"/>
          <p:cNvSpPr/>
          <p:nvPr/>
        </p:nvSpPr>
        <p:spPr>
          <a:xfrm>
            <a:off x="0" y="0"/>
            <a:ext cx="9144000" cy="5143500"/>
          </a:xfrm>
          <a:prstGeom prst="rect">
            <a:avLst/>
          </a:prstGeom>
          <a:solidFill>
            <a:srgbClr val="0B0C23">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70" name="Google Shape;70;p18">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71" name="Shape 71"/>
        <p:cNvGrpSpPr/>
        <p:nvPr/>
      </p:nvGrpSpPr>
      <p:grpSpPr>
        <a:xfrm>
          <a:off x="0" y="0"/>
          <a:ext cx="0" cy="0"/>
          <a:chOff x="0" y="0"/>
          <a:chExt cx="0" cy="0"/>
        </a:xfrm>
      </p:grpSpPr>
      <p:pic>
        <p:nvPicPr>
          <p:cNvPr descr="preencoded.png" id="72" name="Google Shape;72;p19"/>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73" name="Google Shape;73;p19"/>
          <p:cNvSpPr/>
          <p:nvPr/>
        </p:nvSpPr>
        <p:spPr>
          <a:xfrm>
            <a:off x="0" y="0"/>
            <a:ext cx="9144000" cy="5143500"/>
          </a:xfrm>
          <a:prstGeom prst="rect">
            <a:avLst/>
          </a:prstGeom>
          <a:solidFill>
            <a:srgbClr val="0B0C23">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74" name="Google Shape;74;p19">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75" name="Shape 75"/>
        <p:cNvGrpSpPr/>
        <p:nvPr/>
      </p:nvGrpSpPr>
      <p:grpSpPr>
        <a:xfrm>
          <a:off x="0" y="0"/>
          <a:ext cx="0" cy="0"/>
          <a:chOff x="0" y="0"/>
          <a:chExt cx="0" cy="0"/>
        </a:xfrm>
      </p:grpSpPr>
      <p:pic>
        <p:nvPicPr>
          <p:cNvPr descr="preencoded.png" id="76" name="Google Shape;76;p20"/>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77" name="Google Shape;77;p20"/>
          <p:cNvSpPr/>
          <p:nvPr/>
        </p:nvSpPr>
        <p:spPr>
          <a:xfrm>
            <a:off x="0" y="0"/>
            <a:ext cx="9144000" cy="5143500"/>
          </a:xfrm>
          <a:prstGeom prst="rect">
            <a:avLst/>
          </a:prstGeom>
          <a:solidFill>
            <a:srgbClr val="0B0C23">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78" name="Google Shape;78;p20">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79" name="Shape 7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80" name="Shape 80"/>
        <p:cNvGrpSpPr/>
        <p:nvPr/>
      </p:nvGrpSpPr>
      <p:grpSpPr>
        <a:xfrm>
          <a:off x="0" y="0"/>
          <a:ext cx="0" cy="0"/>
          <a:chOff x="0" y="0"/>
          <a:chExt cx="0" cy="0"/>
        </a:xfrm>
      </p:grpSpPr>
      <p:pic>
        <p:nvPicPr>
          <p:cNvPr descr="preencoded.png" id="81" name="Google Shape;81;p22"/>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82" name="Google Shape;82;p22"/>
          <p:cNvSpPr/>
          <p:nvPr/>
        </p:nvSpPr>
        <p:spPr>
          <a:xfrm>
            <a:off x="0" y="0"/>
            <a:ext cx="9144000" cy="5143500"/>
          </a:xfrm>
          <a:prstGeom prst="rect">
            <a:avLst/>
          </a:prstGeom>
          <a:solidFill>
            <a:srgbClr val="0B0C23">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83" name="Google Shape;83;p22">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84" name="Shape 84"/>
        <p:cNvGrpSpPr/>
        <p:nvPr/>
      </p:nvGrpSpPr>
      <p:grpSpPr>
        <a:xfrm>
          <a:off x="0" y="0"/>
          <a:ext cx="0" cy="0"/>
          <a:chOff x="0" y="0"/>
          <a:chExt cx="0" cy="0"/>
        </a:xfrm>
      </p:grpSpPr>
      <p:pic>
        <p:nvPicPr>
          <p:cNvPr descr="preencoded.png" id="85" name="Google Shape;85;p2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86" name="Google Shape;86;p23"/>
          <p:cNvSpPr/>
          <p:nvPr/>
        </p:nvSpPr>
        <p:spPr>
          <a:xfrm>
            <a:off x="0" y="0"/>
            <a:ext cx="9144000" cy="5143500"/>
          </a:xfrm>
          <a:prstGeom prst="rect">
            <a:avLst/>
          </a:prstGeom>
          <a:solidFill>
            <a:srgbClr val="0B0C23">
              <a:alpha val="94901"/>
            </a:srgbClr>
          </a:solidFill>
          <a:ln>
            <a:noFill/>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pic>
        <p:nvPicPr>
          <p:cNvPr descr="preencoded.png" id="87" name="Google Shape;87;p23">
            <a:hlinkClick r:id="rId3"/>
          </p:cNvPr>
          <p:cNvPicPr preferRelativeResize="0"/>
          <p:nvPr/>
        </p:nvPicPr>
        <p:blipFill rotWithShape="1">
          <a:blip r:embed="rId4">
            <a:alphaModFix/>
          </a:blip>
          <a:srcRect b="0" l="0" r="0" t="0"/>
          <a:stretch/>
        </p:blipFill>
        <p:spPr>
          <a:xfrm>
            <a:off x="8024509" y="4843463"/>
            <a:ext cx="1076628" cy="2571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theme" Target="../theme/theme1.xml"/><Relationship Id="rId10" Type="http://schemas.openxmlformats.org/officeDocument/2006/relationships/slideLayout" Target="../slideLayouts/slideLayout2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hyperlink" Target="https://www.kaggle.com/code/kbdharun/a-star-route-finding/inpu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10.png"/><Relationship Id="rId7"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24"/>
          <p:cNvPicPr preferRelativeResize="0"/>
          <p:nvPr/>
        </p:nvPicPr>
        <p:blipFill>
          <a:blip r:embed="rId3">
            <a:alphaModFix/>
          </a:blip>
          <a:stretch>
            <a:fillRect/>
          </a:stretch>
        </p:blipFill>
        <p:spPr>
          <a:xfrm>
            <a:off x="218750" y="250350"/>
            <a:ext cx="3129300" cy="3251576"/>
          </a:xfrm>
          <a:prstGeom prst="rect">
            <a:avLst/>
          </a:prstGeom>
          <a:noFill/>
          <a:ln>
            <a:noFill/>
          </a:ln>
        </p:spPr>
      </p:pic>
      <p:sp>
        <p:nvSpPr>
          <p:cNvPr id="93" name="Google Shape;93;p24"/>
          <p:cNvSpPr txBox="1"/>
          <p:nvPr/>
        </p:nvSpPr>
        <p:spPr>
          <a:xfrm>
            <a:off x="3717050" y="322650"/>
            <a:ext cx="5541300" cy="13545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GB" sz="3800">
                <a:solidFill>
                  <a:schemeClr val="accent1"/>
                </a:solidFill>
                <a:latin typeface="Calibri"/>
                <a:ea typeface="Calibri"/>
                <a:cs typeface="Calibri"/>
                <a:sym typeface="Calibri"/>
              </a:rPr>
              <a:t>Cost-Effective Route</a:t>
            </a:r>
            <a:endParaRPr sz="3800">
              <a:solidFill>
                <a:schemeClr val="accent1"/>
              </a:solidFill>
              <a:latin typeface="Calibri"/>
              <a:ea typeface="Calibri"/>
              <a:cs typeface="Calibri"/>
              <a:sym typeface="Calibri"/>
            </a:endParaRPr>
          </a:p>
          <a:p>
            <a:pPr indent="0" lvl="0" marL="0" rtl="0" algn="l">
              <a:lnSpc>
                <a:spcPct val="100000"/>
              </a:lnSpc>
              <a:spcBef>
                <a:spcPts val="0"/>
              </a:spcBef>
              <a:spcAft>
                <a:spcPts val="0"/>
              </a:spcAft>
              <a:buNone/>
            </a:pPr>
            <a:r>
              <a:rPr lang="en-GB" sz="3800">
                <a:solidFill>
                  <a:schemeClr val="accent1"/>
                </a:solidFill>
                <a:latin typeface="Calibri"/>
                <a:ea typeface="Calibri"/>
                <a:cs typeface="Calibri"/>
                <a:sym typeface="Calibri"/>
              </a:rPr>
              <a:t>Mapping System</a:t>
            </a:r>
            <a:endParaRPr/>
          </a:p>
        </p:txBody>
      </p:sp>
      <p:sp>
        <p:nvSpPr>
          <p:cNvPr id="94" name="Google Shape;94;p24"/>
          <p:cNvSpPr txBox="1"/>
          <p:nvPr/>
        </p:nvSpPr>
        <p:spPr>
          <a:xfrm>
            <a:off x="3807475" y="2290625"/>
            <a:ext cx="4836000" cy="217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600">
                <a:solidFill>
                  <a:schemeClr val="lt1"/>
                </a:solidFill>
              </a:rPr>
              <a:t>By-Kishor Zatale(BT22CSD010)</a:t>
            </a:r>
            <a:endParaRPr sz="1600">
              <a:solidFill>
                <a:schemeClr val="lt1"/>
              </a:solidFill>
            </a:endParaRPr>
          </a:p>
          <a:p>
            <a:pPr indent="0" lvl="0" marL="0" rtl="0" algn="l">
              <a:spcBef>
                <a:spcPts val="0"/>
              </a:spcBef>
              <a:spcAft>
                <a:spcPts val="0"/>
              </a:spcAft>
              <a:buNone/>
            </a:pPr>
            <a:r>
              <a:rPr lang="en-GB" sz="1600">
                <a:solidFill>
                  <a:schemeClr val="lt1"/>
                </a:solidFill>
              </a:rPr>
              <a:t>     Ayush Khaire(BT22CSD028)</a:t>
            </a:r>
            <a:endParaRPr sz="1600">
              <a:solidFill>
                <a:schemeClr val="lt1"/>
              </a:solidFill>
            </a:endParaRPr>
          </a:p>
          <a:p>
            <a:pPr indent="0" lvl="0" marL="0" rtl="0" algn="l">
              <a:spcBef>
                <a:spcPts val="0"/>
              </a:spcBef>
              <a:spcAft>
                <a:spcPts val="0"/>
              </a:spcAft>
              <a:buNone/>
            </a:pPr>
            <a:r>
              <a:rPr lang="en-GB" sz="1600">
                <a:solidFill>
                  <a:schemeClr val="lt1"/>
                </a:solidFill>
              </a:rPr>
              <a:t>     Parth Chaturvedi(BT22CSD034)</a:t>
            </a:r>
            <a:endParaRPr sz="1600">
              <a:solidFill>
                <a:schemeClr val="lt1"/>
              </a:solidFill>
            </a:endParaRPr>
          </a:p>
          <a:p>
            <a:pPr indent="0" lvl="0" marL="0" rtl="0" algn="l">
              <a:spcBef>
                <a:spcPts val="0"/>
              </a:spcBef>
              <a:spcAft>
                <a:spcPts val="0"/>
              </a:spcAft>
              <a:buNone/>
            </a:pPr>
            <a:r>
              <a:rPr lang="en-GB" sz="1600">
                <a:solidFill>
                  <a:schemeClr val="lt1"/>
                </a:solidFill>
              </a:rPr>
              <a:t>     Ashutosh Sahoo(BT22CSD062)</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t/>
            </a:r>
            <a:endParaRPr sz="1600">
              <a:solidFill>
                <a:schemeClr val="lt1"/>
              </a:solidFill>
            </a:endParaRPr>
          </a:p>
          <a:p>
            <a:pPr indent="0" lvl="0" marL="0" rtl="0" algn="l">
              <a:spcBef>
                <a:spcPts val="0"/>
              </a:spcBef>
              <a:spcAft>
                <a:spcPts val="0"/>
              </a:spcAft>
              <a:buNone/>
            </a:pPr>
            <a:r>
              <a:rPr lang="en-GB" sz="1600">
                <a:solidFill>
                  <a:schemeClr val="lt1"/>
                </a:solidFill>
              </a:rPr>
              <a:t>Guided by-Dr Madhavi Netke</a:t>
            </a:r>
            <a:endParaRPr sz="16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3"/>
          <p:cNvSpPr/>
          <p:nvPr/>
        </p:nvSpPr>
        <p:spPr>
          <a:xfrm>
            <a:off x="539112" y="396083"/>
            <a:ext cx="7701299" cy="4114133"/>
          </a:xfrm>
          <a:prstGeom prst="rect">
            <a:avLst/>
          </a:prstGeom>
          <a:noFill/>
          <a:ln>
            <a:noFill/>
          </a:ln>
        </p:spPr>
        <p:txBody>
          <a:bodyPr anchorCtr="0" anchor="t" bIns="0" lIns="0" spcFirstLastPara="1" rIns="0" wrap="square" tIns="0">
            <a:noAutofit/>
          </a:bodyPr>
          <a:lstStyle/>
          <a:p>
            <a:pPr indent="0" lvl="0" marL="0" marR="0" rtl="0" algn="l">
              <a:lnSpc>
                <a:spcPct val="97674"/>
              </a:lnSpc>
              <a:spcBef>
                <a:spcPts val="0"/>
              </a:spcBef>
              <a:spcAft>
                <a:spcPts val="0"/>
              </a:spcAft>
              <a:buClr>
                <a:srgbClr val="C6BFEE"/>
              </a:buClr>
              <a:buSzPts val="2700"/>
              <a:buFont typeface="Prompt Medium"/>
              <a:buNone/>
            </a:pPr>
            <a:r>
              <a:rPr lang="en-GB" sz="2700">
                <a:solidFill>
                  <a:srgbClr val="C6BFEE"/>
                </a:solidFill>
                <a:latin typeface="Prompt Medium"/>
                <a:ea typeface="Prompt Medium"/>
                <a:cs typeface="Prompt Medium"/>
                <a:sym typeface="Prompt Medium"/>
              </a:rPr>
              <a:t>                       </a:t>
            </a:r>
            <a:r>
              <a:rPr b="1" lang="en-GB" sz="2700">
                <a:solidFill>
                  <a:srgbClr val="C6BFEE"/>
                </a:solidFill>
                <a:latin typeface="Prompt"/>
                <a:ea typeface="Prompt"/>
                <a:cs typeface="Prompt"/>
                <a:sym typeface="Prompt"/>
              </a:rPr>
              <a:t>Conclusion</a:t>
            </a:r>
            <a:endParaRPr b="1" sz="900"/>
          </a:p>
          <a:p>
            <a:pPr indent="0" lvl="0" marL="0" marR="0" rtl="0" algn="ctr">
              <a:lnSpc>
                <a:spcPct val="115000"/>
              </a:lnSpc>
              <a:spcBef>
                <a:spcPts val="0"/>
              </a:spcBef>
              <a:spcAft>
                <a:spcPts val="0"/>
              </a:spcAft>
              <a:buClr>
                <a:schemeClr val="dk1"/>
              </a:buClr>
              <a:buSzPts val="2700"/>
              <a:buFont typeface="Calibri"/>
              <a:buNone/>
            </a:pPr>
            <a:r>
              <a:t/>
            </a:r>
            <a:endParaRPr sz="3100">
              <a:solidFill>
                <a:srgbClr val="C6BFEE"/>
              </a:solidFill>
              <a:latin typeface="Prompt Medium"/>
              <a:ea typeface="Prompt Medium"/>
              <a:cs typeface="Prompt Medium"/>
              <a:sym typeface="Prompt Medium"/>
            </a:endParaRPr>
          </a:p>
          <a:p>
            <a:pPr indent="0" lvl="0" marL="0" marR="0" rtl="0" algn="ctr">
              <a:lnSpc>
                <a:spcPct val="115000"/>
              </a:lnSpc>
              <a:spcBef>
                <a:spcPts val="0"/>
              </a:spcBef>
              <a:spcAft>
                <a:spcPts val="0"/>
              </a:spcAft>
              <a:buClr>
                <a:schemeClr val="lt1"/>
              </a:buClr>
              <a:buSzPts val="1300"/>
              <a:buFont typeface="Calibri"/>
              <a:buNone/>
            </a:pPr>
            <a:r>
              <a:rPr lang="en-GB" sz="1700">
                <a:solidFill>
                  <a:schemeClr val="lt1"/>
                </a:solidFill>
                <a:latin typeface="Calibri"/>
                <a:ea typeface="Calibri"/>
                <a:cs typeface="Calibri"/>
                <a:sym typeface="Calibri"/>
              </a:rPr>
              <a:t>This project successfully implemented the A* pathfinding algorithm to identify the shortest path between cities in a network. By leveraging A*'s efficient heuristic-based approach, we could highlight the optimal route between any two cities, emphasizing its suitability for navigation and logistics applications. Visualizing the graph with nodes representing cities and edges representing routes with distances enabled clear insights into the connections and optimal paths. The project demonstrates how AI-driven algorithms can optimize real-world problems involving route selection and pathfinding, providing a foundation for more complex applications in transportation, urban planning, and network design.</a:t>
            </a:r>
            <a:endParaRPr sz="13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4"/>
          <p:cNvSpPr/>
          <p:nvPr/>
        </p:nvSpPr>
        <p:spPr>
          <a:xfrm>
            <a:off x="477951" y="199617"/>
            <a:ext cx="7973400" cy="45009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chemeClr val="lt1"/>
              </a:buClr>
              <a:buSzPts val="2700"/>
              <a:buFont typeface="Calibri"/>
              <a:buNone/>
            </a:pPr>
            <a:r>
              <a:rPr lang="en-GB" sz="2700">
                <a:solidFill>
                  <a:schemeClr val="lt1"/>
                </a:solidFill>
                <a:latin typeface="Calibri"/>
                <a:ea typeface="Calibri"/>
                <a:cs typeface="Calibri"/>
                <a:sym typeface="Calibri"/>
              </a:rPr>
              <a:t>                                        </a:t>
            </a:r>
            <a:r>
              <a:rPr b="1" lang="en-GB" sz="2700">
                <a:solidFill>
                  <a:schemeClr val="lt1"/>
                </a:solidFill>
                <a:latin typeface="Calibri"/>
                <a:ea typeface="Calibri"/>
                <a:cs typeface="Calibri"/>
                <a:sym typeface="Calibri"/>
              </a:rPr>
              <a:t>Future Aspects</a:t>
            </a:r>
            <a:endParaRPr b="1" sz="900"/>
          </a:p>
          <a:p>
            <a:pPr indent="0" lvl="0" marL="0" marR="0" rtl="0" algn="ctr">
              <a:lnSpc>
                <a:spcPct val="115000"/>
              </a:lnSpc>
              <a:spcBef>
                <a:spcPts val="0"/>
              </a:spcBef>
              <a:spcAft>
                <a:spcPts val="0"/>
              </a:spcAft>
              <a:buClr>
                <a:schemeClr val="lt1"/>
              </a:buClr>
              <a:buSzPts val="1300"/>
              <a:buFont typeface="Calibri"/>
              <a:buNone/>
            </a:pPr>
            <a:r>
              <a:rPr b="1" lang="en-GB" sz="1900">
                <a:solidFill>
                  <a:schemeClr val="lt1"/>
                </a:solidFill>
                <a:latin typeface="Calibri"/>
                <a:ea typeface="Calibri"/>
                <a:cs typeface="Calibri"/>
                <a:sym typeface="Calibri"/>
              </a:rPr>
              <a:t>Integration with Google Maps API</a:t>
            </a:r>
            <a:r>
              <a:rPr lang="en-GB" sz="1900">
                <a:solidFill>
                  <a:schemeClr val="lt1"/>
                </a:solidFill>
                <a:latin typeface="Calibri"/>
                <a:ea typeface="Calibri"/>
                <a:cs typeface="Calibri"/>
                <a:sym typeface="Calibri"/>
              </a:rPr>
              <a:t>: Integrating the Google Maps API would allow the system to retrieve real-time data for a larger number of cities, including live traffic conditions, road closures, and updated routes. This integration would enable dynamic path recalculation based on real-time traffic, making the pathfinding solution practical for real-world navigation applications, similar to popular GPS navigation systems.</a:t>
            </a:r>
            <a:endParaRPr sz="1500"/>
          </a:p>
          <a:p>
            <a:pPr indent="0" lvl="0" marL="0" marR="0" rtl="0" algn="ctr">
              <a:lnSpc>
                <a:spcPct val="115000"/>
              </a:lnSpc>
              <a:spcBef>
                <a:spcPts val="0"/>
              </a:spcBef>
              <a:spcAft>
                <a:spcPts val="0"/>
              </a:spcAft>
              <a:buClr>
                <a:schemeClr val="lt1"/>
              </a:buClr>
              <a:buSzPts val="1300"/>
              <a:buFont typeface="Calibri"/>
              <a:buNone/>
            </a:pPr>
            <a:r>
              <a:rPr b="1" lang="en-GB" sz="1900">
                <a:solidFill>
                  <a:schemeClr val="lt1"/>
                </a:solidFill>
                <a:latin typeface="Calibri"/>
                <a:ea typeface="Calibri"/>
                <a:cs typeface="Calibri"/>
                <a:sym typeface="Calibri"/>
              </a:rPr>
              <a:t>Optimizing for Multiple Modes of Transport</a:t>
            </a:r>
            <a:r>
              <a:rPr lang="en-GB" sz="1900">
                <a:solidFill>
                  <a:schemeClr val="lt1"/>
                </a:solidFill>
                <a:latin typeface="Calibri"/>
                <a:ea typeface="Calibri"/>
                <a:cs typeface="Calibri"/>
                <a:sym typeface="Calibri"/>
              </a:rPr>
              <a:t>: Future versions could incorporate multiple modes of transport, such as walking, cycling, and public transit, allowing users to select or combine transportation methods for optimized route planning.</a:t>
            </a:r>
            <a:r>
              <a:rPr lang="en-GB" sz="1900">
                <a:solidFill>
                  <a:schemeClr val="dk1"/>
                </a:solidFill>
                <a:latin typeface="Calibri"/>
                <a:ea typeface="Calibri"/>
                <a:cs typeface="Calibri"/>
                <a:sym typeface="Calibri"/>
              </a:rPr>
              <a:t> </a:t>
            </a:r>
            <a:r>
              <a:rPr lang="en-GB" sz="1900">
                <a:solidFill>
                  <a:schemeClr val="lt1"/>
                </a:solidFill>
                <a:latin typeface="Calibri"/>
                <a:ea typeface="Calibri"/>
                <a:cs typeface="Calibri"/>
                <a:sym typeface="Calibri"/>
              </a:rPr>
              <a:t>This enhancement would support multimodal journeys, factoring in the time and cost of switching between transport types (e.g., subway to bus to walking).</a:t>
            </a:r>
            <a:endParaRPr sz="1500"/>
          </a:p>
          <a:p>
            <a:pPr indent="0" lvl="0" marL="0" marR="0" rtl="0" algn="l">
              <a:lnSpc>
                <a:spcPct val="270000"/>
              </a:lnSpc>
              <a:spcBef>
                <a:spcPts val="0"/>
              </a:spcBef>
              <a:spcAft>
                <a:spcPts val="0"/>
              </a:spcAft>
              <a:buClr>
                <a:schemeClr val="dk1"/>
              </a:buClr>
              <a:buSzPts val="1300"/>
              <a:buFont typeface="Calibri"/>
              <a:buNone/>
            </a:pPr>
            <a:r>
              <a:t/>
            </a:r>
            <a:endParaRPr sz="1300">
              <a:solidFill>
                <a:schemeClr val="lt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descr="Thank you slide with a background of people smiling and shaking hands in a circular textured blue tint and a title text." id="193" name="Google Shape;193;p35"/>
          <p:cNvPicPr preferRelativeResize="0"/>
          <p:nvPr/>
        </p:nvPicPr>
        <p:blipFill rotWithShape="1">
          <a:blip r:embed="rId3">
            <a:alphaModFix/>
          </a:blip>
          <a:srcRect b="0" l="0" r="0" t="0"/>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descr="preencoded.png" id="100" name="Google Shape;100;p25"/>
          <p:cNvPicPr preferRelativeResize="0"/>
          <p:nvPr/>
        </p:nvPicPr>
        <p:blipFill rotWithShape="1">
          <a:blip r:embed="rId3">
            <a:alphaModFix/>
          </a:blip>
          <a:srcRect b="0" l="0" r="0" t="0"/>
          <a:stretch/>
        </p:blipFill>
        <p:spPr>
          <a:xfrm>
            <a:off x="0" y="0"/>
            <a:ext cx="3429000" cy="5143500"/>
          </a:xfrm>
          <a:prstGeom prst="rect">
            <a:avLst/>
          </a:prstGeom>
          <a:noFill/>
          <a:ln>
            <a:noFill/>
          </a:ln>
        </p:spPr>
      </p:pic>
      <p:sp>
        <p:nvSpPr>
          <p:cNvPr id="101" name="Google Shape;101;p25"/>
          <p:cNvSpPr/>
          <p:nvPr/>
        </p:nvSpPr>
        <p:spPr>
          <a:xfrm>
            <a:off x="3660850" y="239425"/>
            <a:ext cx="4782600" cy="13314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chemeClr val="accent1"/>
              </a:buClr>
              <a:buSzPts val="3800"/>
              <a:buFont typeface="Calibri"/>
              <a:buNone/>
            </a:pPr>
            <a:r>
              <a:rPr b="0" i="0" lang="en-GB" sz="3800" u="none" cap="none" strike="noStrike">
                <a:solidFill>
                  <a:schemeClr val="accent1"/>
                </a:solidFill>
                <a:latin typeface="Calibri"/>
                <a:ea typeface="Calibri"/>
                <a:cs typeface="Calibri"/>
                <a:sym typeface="Calibri"/>
              </a:rPr>
              <a:t>Cost-Effective Rout</a:t>
            </a:r>
            <a:r>
              <a:rPr lang="en-GB" sz="3800">
                <a:solidFill>
                  <a:schemeClr val="accent1"/>
                </a:solidFill>
                <a:latin typeface="Calibri"/>
                <a:ea typeface="Calibri"/>
                <a:cs typeface="Calibri"/>
                <a:sym typeface="Calibri"/>
              </a:rPr>
              <a:t>e</a:t>
            </a:r>
            <a:endParaRPr sz="3800">
              <a:solidFill>
                <a:schemeClr val="accent1"/>
              </a:solidFill>
              <a:latin typeface="Calibri"/>
              <a:ea typeface="Calibri"/>
              <a:cs typeface="Calibri"/>
              <a:sym typeface="Calibri"/>
            </a:endParaRPr>
          </a:p>
          <a:p>
            <a:pPr indent="0" lvl="0" marL="0" marR="0" rtl="0" algn="l">
              <a:lnSpc>
                <a:spcPct val="115000"/>
              </a:lnSpc>
              <a:spcBef>
                <a:spcPts val="0"/>
              </a:spcBef>
              <a:spcAft>
                <a:spcPts val="0"/>
              </a:spcAft>
              <a:buClr>
                <a:schemeClr val="accent1"/>
              </a:buClr>
              <a:buSzPts val="3800"/>
              <a:buFont typeface="Calibri"/>
              <a:buNone/>
            </a:pPr>
            <a:r>
              <a:rPr b="0" i="0" lang="en-GB" sz="3800" u="none" cap="none" strike="noStrike">
                <a:solidFill>
                  <a:schemeClr val="accent1"/>
                </a:solidFill>
                <a:latin typeface="Calibri"/>
                <a:ea typeface="Calibri"/>
                <a:cs typeface="Calibri"/>
                <a:sym typeface="Calibri"/>
              </a:rPr>
              <a:t>Mapping System</a:t>
            </a:r>
            <a:endParaRPr b="0" i="0" sz="3700" u="none" cap="none" strike="noStrike">
              <a:solidFill>
                <a:schemeClr val="accent1"/>
              </a:solidFill>
              <a:latin typeface="Calibri"/>
              <a:ea typeface="Calibri"/>
              <a:cs typeface="Calibri"/>
              <a:sym typeface="Calibri"/>
            </a:endParaRPr>
          </a:p>
        </p:txBody>
      </p:sp>
      <p:sp>
        <p:nvSpPr>
          <p:cNvPr id="102" name="Google Shape;102;p25"/>
          <p:cNvSpPr/>
          <p:nvPr/>
        </p:nvSpPr>
        <p:spPr>
          <a:xfrm>
            <a:off x="3660850" y="2081548"/>
            <a:ext cx="4782600" cy="23244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rgbClr val="DAD8E9"/>
              </a:buClr>
              <a:buSzPts val="1200"/>
              <a:buFont typeface="Mukta Light"/>
              <a:buNone/>
            </a:pPr>
            <a:r>
              <a:rPr b="1" i="0" lang="en-GB" u="none" cap="none" strike="noStrike">
                <a:solidFill>
                  <a:srgbClr val="DAD8E9"/>
                </a:solidFill>
                <a:latin typeface="Mukta"/>
                <a:ea typeface="Mukta"/>
                <a:cs typeface="Mukta"/>
                <a:sym typeface="Mukta"/>
              </a:rPr>
              <a:t>Efficiently finding the most cost-effective and shortest route between two Indian cities is a common challenge. The A* algorithm presents a powerful solution to this problem, leveraging its ability to navigate complex networks and identify the optimal path.</a:t>
            </a:r>
            <a:endParaRPr b="1" i="0" u="none" cap="none" strike="noStrike">
              <a:solidFill>
                <a:schemeClr val="dk1"/>
              </a:solidFill>
              <a:latin typeface="Calibri"/>
              <a:ea typeface="Calibri"/>
              <a:cs typeface="Calibri"/>
              <a:sym typeface="Calibri"/>
            </a:endParaRPr>
          </a:p>
        </p:txBody>
      </p:sp>
      <p:sp>
        <p:nvSpPr>
          <p:cNvPr id="103" name="Google Shape;103;p25"/>
          <p:cNvSpPr/>
          <p:nvPr/>
        </p:nvSpPr>
        <p:spPr>
          <a:xfrm>
            <a:off x="4292948" y="3724498"/>
            <a:ext cx="1370261" cy="269974"/>
          </a:xfrm>
          <a:prstGeom prst="rect">
            <a:avLst/>
          </a:prstGeom>
          <a:noFill/>
          <a:ln>
            <a:noFill/>
          </a:ln>
        </p:spPr>
        <p:txBody>
          <a:bodyPr anchorCtr="0" anchor="t" bIns="0" lIns="0" spcFirstLastPara="1" rIns="0" wrap="square" tIns="0">
            <a:noAutofit/>
          </a:bodyPr>
          <a:lstStyle/>
          <a:p>
            <a:pPr indent="0" lvl="0" marL="0" marR="0" rtl="0" algn="l">
              <a:lnSpc>
                <a:spcPct val="141666"/>
              </a:lnSpc>
              <a:spcBef>
                <a:spcPts val="0"/>
              </a:spcBef>
              <a:spcAft>
                <a:spcPts val="0"/>
              </a:spcAft>
              <a:buClr>
                <a:srgbClr val="DAD8E9"/>
              </a:buClr>
              <a:buSzPts val="1500"/>
              <a:buFont typeface="Mukta"/>
              <a:buNone/>
            </a:pPr>
            <a:r>
              <a:t/>
            </a:r>
            <a:endParaRPr b="0" i="0" sz="1500" u="none" cap="none" strike="noStrike">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descr="preencoded.png" id="109" name="Google Shape;109;p26"/>
          <p:cNvPicPr preferRelativeResize="0"/>
          <p:nvPr/>
        </p:nvPicPr>
        <p:blipFill rotWithShape="1">
          <a:blip r:embed="rId3">
            <a:alphaModFix/>
          </a:blip>
          <a:srcRect b="0" l="0" r="0" t="0"/>
          <a:stretch/>
        </p:blipFill>
        <p:spPr>
          <a:xfrm>
            <a:off x="0" y="0"/>
            <a:ext cx="9144000" cy="1664271"/>
          </a:xfrm>
          <a:prstGeom prst="rect">
            <a:avLst/>
          </a:prstGeom>
          <a:noFill/>
          <a:ln>
            <a:noFill/>
          </a:ln>
        </p:spPr>
      </p:pic>
      <p:sp>
        <p:nvSpPr>
          <p:cNvPr id="110" name="Google Shape;110;p26"/>
          <p:cNvSpPr/>
          <p:nvPr/>
        </p:nvSpPr>
        <p:spPr>
          <a:xfrm>
            <a:off x="465981" y="1947348"/>
            <a:ext cx="4060500" cy="369900"/>
          </a:xfrm>
          <a:prstGeom prst="rect">
            <a:avLst/>
          </a:prstGeom>
          <a:noFill/>
          <a:ln>
            <a:noFill/>
          </a:ln>
        </p:spPr>
        <p:txBody>
          <a:bodyPr anchorCtr="0" anchor="t" bIns="0" lIns="0" spcFirstLastPara="1" rIns="0" wrap="square" tIns="0">
            <a:noAutofit/>
          </a:bodyPr>
          <a:lstStyle/>
          <a:p>
            <a:pPr indent="0" lvl="0" marL="0" marR="0" rtl="0" algn="l">
              <a:lnSpc>
                <a:spcPct val="125675"/>
              </a:lnSpc>
              <a:spcBef>
                <a:spcPts val="0"/>
              </a:spcBef>
              <a:spcAft>
                <a:spcPts val="0"/>
              </a:spcAft>
              <a:buClr>
                <a:srgbClr val="C6BFEE"/>
              </a:buClr>
              <a:buSzPts val="2300"/>
              <a:buFont typeface="Prompt Medium"/>
              <a:buNone/>
            </a:pPr>
            <a:r>
              <a:rPr lang="en-GB" sz="2300">
                <a:solidFill>
                  <a:srgbClr val="C6BFEE"/>
                </a:solidFill>
                <a:latin typeface="Prompt Medium"/>
                <a:ea typeface="Prompt Medium"/>
                <a:cs typeface="Prompt Medium"/>
                <a:sym typeface="Prompt Medium"/>
              </a:rPr>
              <a:t>Introduction to the Problem</a:t>
            </a:r>
            <a:endParaRPr sz="2300">
              <a:solidFill>
                <a:schemeClr val="dk1"/>
              </a:solidFill>
              <a:latin typeface="Calibri"/>
              <a:ea typeface="Calibri"/>
              <a:cs typeface="Calibri"/>
              <a:sym typeface="Calibri"/>
            </a:endParaRPr>
          </a:p>
        </p:txBody>
      </p:sp>
      <p:sp>
        <p:nvSpPr>
          <p:cNvPr id="111" name="Google Shape;111;p26"/>
          <p:cNvSpPr/>
          <p:nvPr/>
        </p:nvSpPr>
        <p:spPr>
          <a:xfrm>
            <a:off x="402700" y="2414385"/>
            <a:ext cx="8211900" cy="369900"/>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8E9"/>
              </a:buClr>
              <a:buSzPts val="1000"/>
              <a:buFont typeface="Mukta Light"/>
              <a:buNone/>
            </a:pPr>
            <a:r>
              <a:rPr lang="en-GB" sz="1000">
                <a:solidFill>
                  <a:srgbClr val="DAD8E9"/>
                </a:solidFill>
                <a:latin typeface="Mukta Light"/>
                <a:ea typeface="Mukta Light"/>
                <a:cs typeface="Mukta Light"/>
                <a:sym typeface="Mukta Light"/>
              </a:rPr>
              <a:t>I</a:t>
            </a:r>
            <a:r>
              <a:rPr lang="en-GB">
                <a:solidFill>
                  <a:srgbClr val="DAD8E9"/>
                </a:solidFill>
                <a:latin typeface="Mukta Light"/>
                <a:ea typeface="Mukta Light"/>
                <a:cs typeface="Mukta Light"/>
                <a:sym typeface="Mukta Light"/>
              </a:rPr>
              <a:t>magine traveling from Mumbai to Delhi. You want to find the most efficient path considering both distance and cost.</a:t>
            </a:r>
            <a:endParaRPr>
              <a:solidFill>
                <a:schemeClr val="dk1"/>
              </a:solidFill>
              <a:latin typeface="Calibri"/>
              <a:ea typeface="Calibri"/>
              <a:cs typeface="Calibri"/>
              <a:sym typeface="Calibri"/>
            </a:endParaRPr>
          </a:p>
        </p:txBody>
      </p:sp>
      <p:sp>
        <p:nvSpPr>
          <p:cNvPr id="112" name="Google Shape;112;p26"/>
          <p:cNvSpPr/>
          <p:nvPr/>
        </p:nvSpPr>
        <p:spPr>
          <a:xfrm>
            <a:off x="465981" y="3112666"/>
            <a:ext cx="299517" cy="299517"/>
          </a:xfrm>
          <a:prstGeom prst="roundRect">
            <a:avLst>
              <a:gd fmla="val 18670" name="adj"/>
            </a:avLst>
          </a:prstGeom>
          <a:solidFill>
            <a:srgbClr val="542C49"/>
          </a:solidFill>
          <a:ln cap="flat" cmpd="sng" w="9525">
            <a:solidFill>
              <a:srgbClr val="6D4562"/>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13" name="Google Shape;113;p26"/>
          <p:cNvSpPr/>
          <p:nvPr/>
        </p:nvSpPr>
        <p:spPr>
          <a:xfrm>
            <a:off x="582513" y="3173611"/>
            <a:ext cx="66377" cy="177552"/>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8E9"/>
              </a:buClr>
              <a:buSzPts val="1400"/>
              <a:buFont typeface="Prompt Medium"/>
              <a:buNone/>
            </a:pPr>
            <a:r>
              <a:rPr lang="en-GB" sz="1400">
                <a:solidFill>
                  <a:srgbClr val="DAD8E9"/>
                </a:solidFill>
                <a:latin typeface="Prompt Medium"/>
                <a:ea typeface="Prompt Medium"/>
                <a:cs typeface="Prompt Medium"/>
                <a:sym typeface="Prompt Medium"/>
              </a:rPr>
              <a:t>1</a:t>
            </a:r>
            <a:endParaRPr sz="1400">
              <a:solidFill>
                <a:schemeClr val="dk1"/>
              </a:solidFill>
              <a:latin typeface="Calibri"/>
              <a:ea typeface="Calibri"/>
              <a:cs typeface="Calibri"/>
              <a:sym typeface="Calibri"/>
            </a:endParaRPr>
          </a:p>
        </p:txBody>
      </p:sp>
      <p:sp>
        <p:nvSpPr>
          <p:cNvPr id="114" name="Google Shape;114;p26"/>
          <p:cNvSpPr/>
          <p:nvPr/>
        </p:nvSpPr>
        <p:spPr>
          <a:xfrm>
            <a:off x="898624" y="3112666"/>
            <a:ext cx="1479352" cy="184919"/>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DAD8E9"/>
              </a:buClr>
              <a:buSzPts val="1200"/>
              <a:buFont typeface="Prompt Medium"/>
              <a:buNone/>
            </a:pPr>
            <a:r>
              <a:rPr lang="en-GB" sz="1200">
                <a:solidFill>
                  <a:srgbClr val="DAD8E9"/>
                </a:solidFill>
                <a:latin typeface="Prompt Medium"/>
                <a:ea typeface="Prompt Medium"/>
                <a:cs typeface="Prompt Medium"/>
                <a:sym typeface="Prompt Medium"/>
              </a:rPr>
              <a:t>Minimizing Distance</a:t>
            </a:r>
            <a:endParaRPr sz="1200">
              <a:solidFill>
                <a:schemeClr val="dk1"/>
              </a:solidFill>
              <a:latin typeface="Calibri"/>
              <a:ea typeface="Calibri"/>
              <a:cs typeface="Calibri"/>
              <a:sym typeface="Calibri"/>
            </a:endParaRPr>
          </a:p>
        </p:txBody>
      </p:sp>
      <p:sp>
        <p:nvSpPr>
          <p:cNvPr id="115" name="Google Shape;115;p26"/>
          <p:cNvSpPr/>
          <p:nvPr/>
        </p:nvSpPr>
        <p:spPr>
          <a:xfrm>
            <a:off x="898624" y="3377431"/>
            <a:ext cx="3606849" cy="212973"/>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8E9"/>
              </a:buClr>
              <a:buSzPts val="1000"/>
              <a:buFont typeface="Mukta Light"/>
              <a:buNone/>
            </a:pPr>
            <a:r>
              <a:rPr lang="en-GB" sz="1000">
                <a:solidFill>
                  <a:srgbClr val="DAD8E9"/>
                </a:solidFill>
                <a:latin typeface="Mukta Light"/>
                <a:ea typeface="Mukta Light"/>
                <a:cs typeface="Mukta Light"/>
                <a:sym typeface="Mukta Light"/>
              </a:rPr>
              <a:t>Travelers seek the shortest route to save time and fuel.</a:t>
            </a:r>
            <a:endParaRPr sz="1000">
              <a:solidFill>
                <a:schemeClr val="dk1"/>
              </a:solidFill>
              <a:latin typeface="Calibri"/>
              <a:ea typeface="Calibri"/>
              <a:cs typeface="Calibri"/>
              <a:sym typeface="Calibri"/>
            </a:endParaRPr>
          </a:p>
        </p:txBody>
      </p:sp>
      <p:sp>
        <p:nvSpPr>
          <p:cNvPr id="116" name="Google Shape;116;p26"/>
          <p:cNvSpPr/>
          <p:nvPr/>
        </p:nvSpPr>
        <p:spPr>
          <a:xfrm>
            <a:off x="4638601" y="3112666"/>
            <a:ext cx="299517" cy="299517"/>
          </a:xfrm>
          <a:prstGeom prst="roundRect">
            <a:avLst>
              <a:gd fmla="val 18670" name="adj"/>
            </a:avLst>
          </a:prstGeom>
          <a:solidFill>
            <a:srgbClr val="542C49"/>
          </a:solidFill>
          <a:ln cap="flat" cmpd="sng" w="9525">
            <a:solidFill>
              <a:srgbClr val="6D4562"/>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17" name="Google Shape;117;p26"/>
          <p:cNvSpPr/>
          <p:nvPr/>
        </p:nvSpPr>
        <p:spPr>
          <a:xfrm>
            <a:off x="4736381" y="3173611"/>
            <a:ext cx="103882" cy="177552"/>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8E9"/>
              </a:buClr>
              <a:buSzPts val="1400"/>
              <a:buFont typeface="Prompt Medium"/>
              <a:buNone/>
            </a:pPr>
            <a:r>
              <a:rPr lang="en-GB" sz="1400">
                <a:solidFill>
                  <a:srgbClr val="DAD8E9"/>
                </a:solidFill>
                <a:latin typeface="Prompt Medium"/>
                <a:ea typeface="Prompt Medium"/>
                <a:cs typeface="Prompt Medium"/>
                <a:sym typeface="Prompt Medium"/>
              </a:rPr>
              <a:t>2</a:t>
            </a:r>
            <a:endParaRPr sz="1400">
              <a:solidFill>
                <a:schemeClr val="dk1"/>
              </a:solidFill>
              <a:latin typeface="Calibri"/>
              <a:ea typeface="Calibri"/>
              <a:cs typeface="Calibri"/>
              <a:sym typeface="Calibri"/>
            </a:endParaRPr>
          </a:p>
        </p:txBody>
      </p:sp>
      <p:sp>
        <p:nvSpPr>
          <p:cNvPr id="118" name="Google Shape;118;p26"/>
          <p:cNvSpPr/>
          <p:nvPr/>
        </p:nvSpPr>
        <p:spPr>
          <a:xfrm>
            <a:off x="5071244" y="3112666"/>
            <a:ext cx="1479352" cy="184919"/>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DAD8E9"/>
              </a:buClr>
              <a:buSzPts val="1200"/>
              <a:buFont typeface="Prompt Medium"/>
              <a:buNone/>
            </a:pPr>
            <a:r>
              <a:rPr lang="en-GB" sz="1200">
                <a:solidFill>
                  <a:srgbClr val="DAD8E9"/>
                </a:solidFill>
                <a:latin typeface="Prompt Medium"/>
                <a:ea typeface="Prompt Medium"/>
                <a:cs typeface="Prompt Medium"/>
                <a:sym typeface="Prompt Medium"/>
              </a:rPr>
              <a:t>Minimizing Cost</a:t>
            </a:r>
            <a:endParaRPr sz="1200">
              <a:solidFill>
                <a:schemeClr val="dk1"/>
              </a:solidFill>
              <a:latin typeface="Calibri"/>
              <a:ea typeface="Calibri"/>
              <a:cs typeface="Calibri"/>
              <a:sym typeface="Calibri"/>
            </a:endParaRPr>
          </a:p>
        </p:txBody>
      </p:sp>
      <p:sp>
        <p:nvSpPr>
          <p:cNvPr id="119" name="Google Shape;119;p26"/>
          <p:cNvSpPr/>
          <p:nvPr/>
        </p:nvSpPr>
        <p:spPr>
          <a:xfrm>
            <a:off x="5071244" y="3377431"/>
            <a:ext cx="3606849" cy="425946"/>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8E9"/>
              </a:buClr>
              <a:buSzPts val="1000"/>
              <a:buFont typeface="Mukta Light"/>
              <a:buNone/>
            </a:pPr>
            <a:r>
              <a:rPr lang="en-GB" sz="1000">
                <a:solidFill>
                  <a:srgbClr val="DAD8E9"/>
                </a:solidFill>
                <a:latin typeface="Mukta Light"/>
                <a:ea typeface="Mukta Light"/>
                <a:cs typeface="Mukta Light"/>
                <a:sym typeface="Mukta Light"/>
              </a:rPr>
              <a:t>Financial considerations are crucial, especially when traveling long distances.</a:t>
            </a:r>
            <a:endParaRPr sz="1000">
              <a:solidFill>
                <a:schemeClr val="dk1"/>
              </a:solidFill>
              <a:latin typeface="Calibri"/>
              <a:ea typeface="Calibri"/>
              <a:cs typeface="Calibri"/>
              <a:sym typeface="Calibri"/>
            </a:endParaRPr>
          </a:p>
        </p:txBody>
      </p:sp>
      <p:sp>
        <p:nvSpPr>
          <p:cNvPr id="120" name="Google Shape;120;p26"/>
          <p:cNvSpPr/>
          <p:nvPr/>
        </p:nvSpPr>
        <p:spPr>
          <a:xfrm>
            <a:off x="465981" y="4086225"/>
            <a:ext cx="299517" cy="299517"/>
          </a:xfrm>
          <a:prstGeom prst="roundRect">
            <a:avLst>
              <a:gd fmla="val 18670" name="adj"/>
            </a:avLst>
          </a:prstGeom>
          <a:solidFill>
            <a:srgbClr val="542C49"/>
          </a:solidFill>
          <a:ln cap="flat" cmpd="sng" w="9525">
            <a:solidFill>
              <a:srgbClr val="6D4562"/>
            </a:solidFill>
            <a:prstDash val="solid"/>
            <a:round/>
            <a:headEnd len="sm" w="sm" type="none"/>
            <a:tailEnd len="sm" w="sm" type="none"/>
          </a:ln>
        </p:spPr>
        <p:txBody>
          <a:bodyPr anchorCtr="0" anchor="ctr" bIns="57150" lIns="57150" spcFirstLastPara="1" rIns="57150" wrap="square" tIns="57150">
            <a:noAutofit/>
          </a:bodyPr>
          <a:lstStyle/>
          <a:p>
            <a:pPr indent="0" lvl="0" marL="0" rtl="0" algn="l">
              <a:spcBef>
                <a:spcPts val="0"/>
              </a:spcBef>
              <a:spcAft>
                <a:spcPts val="0"/>
              </a:spcAft>
              <a:buNone/>
            </a:pPr>
            <a:r>
              <a:t/>
            </a:r>
            <a:endParaRPr/>
          </a:p>
        </p:txBody>
      </p:sp>
      <p:sp>
        <p:nvSpPr>
          <p:cNvPr id="121" name="Google Shape;121;p26"/>
          <p:cNvSpPr/>
          <p:nvPr/>
        </p:nvSpPr>
        <p:spPr>
          <a:xfrm>
            <a:off x="564207" y="4147170"/>
            <a:ext cx="102989" cy="177552"/>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DAD8E9"/>
              </a:buClr>
              <a:buSzPts val="1400"/>
              <a:buFont typeface="Prompt Medium"/>
              <a:buNone/>
            </a:pPr>
            <a:r>
              <a:rPr lang="en-GB" sz="1400">
                <a:solidFill>
                  <a:srgbClr val="DAD8E9"/>
                </a:solidFill>
                <a:latin typeface="Prompt Medium"/>
                <a:ea typeface="Prompt Medium"/>
                <a:cs typeface="Prompt Medium"/>
                <a:sym typeface="Prompt Medium"/>
              </a:rPr>
              <a:t>3</a:t>
            </a:r>
            <a:endParaRPr sz="1400">
              <a:solidFill>
                <a:schemeClr val="dk1"/>
              </a:solidFill>
              <a:latin typeface="Calibri"/>
              <a:ea typeface="Calibri"/>
              <a:cs typeface="Calibri"/>
              <a:sym typeface="Calibri"/>
            </a:endParaRPr>
          </a:p>
        </p:txBody>
      </p:sp>
      <p:sp>
        <p:nvSpPr>
          <p:cNvPr id="122" name="Google Shape;122;p26"/>
          <p:cNvSpPr/>
          <p:nvPr/>
        </p:nvSpPr>
        <p:spPr>
          <a:xfrm>
            <a:off x="898624" y="3878238"/>
            <a:ext cx="1710000" cy="184800"/>
          </a:xfrm>
          <a:prstGeom prst="rect">
            <a:avLst/>
          </a:prstGeom>
          <a:noFill/>
          <a:ln>
            <a:noFill/>
          </a:ln>
        </p:spPr>
        <p:txBody>
          <a:bodyPr anchorCtr="0" anchor="t" bIns="0" lIns="0" spcFirstLastPara="1" rIns="0" wrap="square" tIns="0">
            <a:noAutofit/>
          </a:bodyPr>
          <a:lstStyle/>
          <a:p>
            <a:pPr indent="0" lvl="0" marL="0" marR="0" rtl="0" algn="l">
              <a:lnSpc>
                <a:spcPct val="124324"/>
              </a:lnSpc>
              <a:spcBef>
                <a:spcPts val="0"/>
              </a:spcBef>
              <a:spcAft>
                <a:spcPts val="0"/>
              </a:spcAft>
              <a:buClr>
                <a:srgbClr val="DAD8E9"/>
              </a:buClr>
              <a:buSzPts val="1200"/>
              <a:buFont typeface="Prompt Medium"/>
              <a:buNone/>
            </a:pPr>
            <a:r>
              <a:rPr lang="en-GB" sz="1200">
                <a:solidFill>
                  <a:srgbClr val="DAD8E9"/>
                </a:solidFill>
                <a:latin typeface="Prompt Medium"/>
                <a:ea typeface="Prompt Medium"/>
                <a:cs typeface="Prompt Medium"/>
                <a:sym typeface="Prompt Medium"/>
              </a:rPr>
              <a:t>Complex Road Network</a:t>
            </a:r>
            <a:endParaRPr sz="1200">
              <a:solidFill>
                <a:schemeClr val="dk1"/>
              </a:solidFill>
              <a:latin typeface="Calibri"/>
              <a:ea typeface="Calibri"/>
              <a:cs typeface="Calibri"/>
              <a:sym typeface="Calibri"/>
            </a:endParaRPr>
          </a:p>
        </p:txBody>
      </p:sp>
      <p:sp>
        <p:nvSpPr>
          <p:cNvPr id="123" name="Google Shape;123;p26"/>
          <p:cNvSpPr/>
          <p:nvPr/>
        </p:nvSpPr>
        <p:spPr>
          <a:xfrm>
            <a:off x="898624" y="4350990"/>
            <a:ext cx="3606849" cy="425946"/>
          </a:xfrm>
          <a:prstGeom prst="rect">
            <a:avLst/>
          </a:prstGeom>
          <a:noFill/>
          <a:ln>
            <a:noFill/>
          </a:ln>
        </p:spPr>
        <p:txBody>
          <a:bodyPr anchorCtr="0" anchor="t" bIns="0" lIns="0" spcFirstLastPara="1" rIns="0" wrap="square" tIns="0">
            <a:noAutofit/>
          </a:bodyPr>
          <a:lstStyle/>
          <a:p>
            <a:pPr indent="0" lvl="0" marL="0" marR="0" rtl="0" algn="l">
              <a:lnSpc>
                <a:spcPct val="160606"/>
              </a:lnSpc>
              <a:spcBef>
                <a:spcPts val="0"/>
              </a:spcBef>
              <a:spcAft>
                <a:spcPts val="0"/>
              </a:spcAft>
              <a:buClr>
                <a:srgbClr val="DAD8E9"/>
              </a:buClr>
              <a:buSzPts val="1000"/>
              <a:buFont typeface="Mukta Light"/>
              <a:buNone/>
            </a:pPr>
            <a:r>
              <a:rPr lang="en-GB" sz="1000">
                <a:solidFill>
                  <a:srgbClr val="DAD8E9"/>
                </a:solidFill>
                <a:latin typeface="Mukta Light"/>
                <a:ea typeface="Mukta Light"/>
                <a:cs typeface="Mukta Light"/>
                <a:sym typeface="Mukta Light"/>
              </a:rPr>
              <a:t>India's vast road network presents various options, making finding the optimal path complex.</a:t>
            </a:r>
            <a:endParaRPr sz="10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7"/>
          <p:cNvSpPr/>
          <p:nvPr/>
        </p:nvSpPr>
        <p:spPr>
          <a:xfrm>
            <a:off x="476846" y="380851"/>
            <a:ext cx="6190654" cy="37847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6BFEE"/>
              </a:buClr>
              <a:buSzPts val="2400"/>
              <a:buFont typeface="Prompt Medium"/>
              <a:buNone/>
            </a:pPr>
            <a:r>
              <a:rPr lang="en-GB" sz="2400">
                <a:solidFill>
                  <a:srgbClr val="C6BFEE"/>
                </a:solidFill>
                <a:latin typeface="Prompt Medium"/>
                <a:ea typeface="Prompt Medium"/>
                <a:cs typeface="Prompt Medium"/>
                <a:sym typeface="Prompt Medium"/>
              </a:rPr>
              <a:t>DataSet Used</a:t>
            </a:r>
            <a:endParaRPr sz="2400">
              <a:solidFill>
                <a:schemeClr val="dk1"/>
              </a:solidFill>
              <a:latin typeface="Calibri"/>
              <a:ea typeface="Calibri"/>
              <a:cs typeface="Calibri"/>
              <a:sym typeface="Calibri"/>
            </a:endParaRPr>
          </a:p>
        </p:txBody>
      </p:sp>
      <p:sp>
        <p:nvSpPr>
          <p:cNvPr id="130" name="Google Shape;130;p27"/>
          <p:cNvSpPr/>
          <p:nvPr/>
        </p:nvSpPr>
        <p:spPr>
          <a:xfrm>
            <a:off x="476850" y="963650"/>
            <a:ext cx="8058300" cy="435900"/>
          </a:xfrm>
          <a:prstGeom prst="rect">
            <a:avLst/>
          </a:prstGeom>
          <a:noFill/>
          <a:ln>
            <a:noFill/>
          </a:ln>
        </p:spPr>
        <p:txBody>
          <a:bodyPr anchorCtr="0" anchor="t" bIns="0" lIns="0" spcFirstLastPara="1" rIns="0" wrap="square" tIns="0">
            <a:noAutofit/>
          </a:bodyPr>
          <a:lstStyle/>
          <a:p>
            <a:pPr indent="0" lvl="0" marL="0" marR="0" rtl="0" algn="l">
              <a:lnSpc>
                <a:spcPct val="135000"/>
              </a:lnSpc>
              <a:spcBef>
                <a:spcPts val="0"/>
              </a:spcBef>
              <a:spcAft>
                <a:spcPts val="0"/>
              </a:spcAft>
              <a:buClr>
                <a:srgbClr val="F2F2F2"/>
              </a:buClr>
              <a:buSzPts val="1300"/>
              <a:buFont typeface="Calibri"/>
              <a:buNone/>
            </a:pPr>
            <a:r>
              <a:rPr lang="en-GB" sz="1300">
                <a:solidFill>
                  <a:srgbClr val="F2F2F2"/>
                </a:solidFill>
                <a:latin typeface="Calibri"/>
                <a:ea typeface="Calibri"/>
                <a:cs typeface="Calibri"/>
                <a:sym typeface="Calibri"/>
              </a:rPr>
              <a:t>T</a:t>
            </a:r>
            <a:r>
              <a:rPr lang="en-GB" sz="1500">
                <a:solidFill>
                  <a:srgbClr val="F2F2F2"/>
                </a:solidFill>
                <a:latin typeface="Calibri"/>
                <a:ea typeface="Calibri"/>
                <a:cs typeface="Calibri"/>
                <a:sym typeface="Calibri"/>
              </a:rPr>
              <a:t>he dataset utilized in this project provides detailed information on the distances and costs associated with traveling between various cities in India. This data is essential for implementing the A* algorithm, which relies on distance and cost metrics to identify the most cost-effective route between selected cities.</a:t>
            </a:r>
            <a:endParaRPr sz="1100"/>
          </a:p>
          <a:p>
            <a:pPr indent="0" lvl="0" marL="0" marR="0" rtl="0" algn="l">
              <a:lnSpc>
                <a:spcPct val="135000"/>
              </a:lnSpc>
              <a:spcBef>
                <a:spcPts val="0"/>
              </a:spcBef>
              <a:spcAft>
                <a:spcPts val="0"/>
              </a:spcAft>
              <a:buClr>
                <a:schemeClr val="dk1"/>
              </a:buClr>
              <a:buSzPts val="1300"/>
              <a:buFont typeface="Calibri"/>
              <a:buNone/>
            </a:pPr>
            <a:r>
              <a:t/>
            </a:r>
            <a:endParaRPr sz="1300">
              <a:solidFill>
                <a:srgbClr val="F2F2F2"/>
              </a:solidFill>
              <a:latin typeface="Calibri"/>
              <a:ea typeface="Calibri"/>
              <a:cs typeface="Calibri"/>
              <a:sym typeface="Calibri"/>
            </a:endParaRPr>
          </a:p>
          <a:p>
            <a:pPr indent="0" lvl="0" marL="0" marR="0" rtl="0" algn="l">
              <a:lnSpc>
                <a:spcPct val="135000"/>
              </a:lnSpc>
              <a:spcBef>
                <a:spcPts val="0"/>
              </a:spcBef>
              <a:spcAft>
                <a:spcPts val="0"/>
              </a:spcAft>
              <a:buClr>
                <a:schemeClr val="dk1"/>
              </a:buClr>
              <a:buSzPts val="1300"/>
              <a:buFont typeface="Calibri"/>
              <a:buNone/>
            </a:pPr>
            <a:r>
              <a:t/>
            </a:r>
            <a:endParaRPr sz="1300">
              <a:solidFill>
                <a:srgbClr val="F2F2F2"/>
              </a:solidFill>
              <a:latin typeface="Calibri"/>
              <a:ea typeface="Calibri"/>
              <a:cs typeface="Calibri"/>
              <a:sym typeface="Calibri"/>
            </a:endParaRPr>
          </a:p>
          <a:p>
            <a:pPr indent="0" lvl="0" marL="0" marR="0" rtl="0" algn="l">
              <a:lnSpc>
                <a:spcPct val="135000"/>
              </a:lnSpc>
              <a:spcBef>
                <a:spcPts val="0"/>
              </a:spcBef>
              <a:spcAft>
                <a:spcPts val="0"/>
              </a:spcAft>
              <a:buClr>
                <a:srgbClr val="F2F2F2"/>
              </a:buClr>
              <a:buSzPts val="1300"/>
              <a:buFont typeface="Calibri"/>
              <a:buNone/>
            </a:pPr>
            <a:r>
              <a:rPr b="1" lang="en-GB" sz="1300">
                <a:solidFill>
                  <a:srgbClr val="F2F2F2"/>
                </a:solidFill>
                <a:latin typeface="Calibri"/>
                <a:ea typeface="Calibri"/>
                <a:cs typeface="Calibri"/>
                <a:sym typeface="Calibri"/>
              </a:rPr>
              <a:t>Source</a:t>
            </a:r>
            <a:r>
              <a:rPr lang="en-GB" sz="1300">
                <a:solidFill>
                  <a:srgbClr val="F2F2F2"/>
                </a:solidFill>
                <a:latin typeface="Calibri"/>
                <a:ea typeface="Calibri"/>
                <a:cs typeface="Calibri"/>
                <a:sym typeface="Calibri"/>
              </a:rPr>
              <a:t>: </a:t>
            </a:r>
            <a:r>
              <a:rPr lang="en-GB" sz="1300" u="sng">
                <a:solidFill>
                  <a:schemeClr val="hlink"/>
                </a:solidFill>
                <a:latin typeface="Calibri"/>
                <a:ea typeface="Calibri"/>
                <a:cs typeface="Calibri"/>
                <a:sym typeface="Calibri"/>
                <a:hlinkClick r:id="rId3"/>
              </a:rPr>
              <a:t>https://www.kaggle.com/code/kbdharun/a-star-route-finding/input</a:t>
            </a:r>
            <a:endParaRPr sz="1300">
              <a:solidFill>
                <a:srgbClr val="F2F2F2"/>
              </a:solidFill>
              <a:latin typeface="Calibri"/>
              <a:ea typeface="Calibri"/>
              <a:cs typeface="Calibri"/>
              <a:sym typeface="Calibri"/>
            </a:endParaRPr>
          </a:p>
          <a:p>
            <a:pPr indent="0" lvl="0" marL="0" marR="0" rtl="0" algn="l">
              <a:lnSpc>
                <a:spcPct val="135000"/>
              </a:lnSpc>
              <a:spcBef>
                <a:spcPts val="0"/>
              </a:spcBef>
              <a:spcAft>
                <a:spcPts val="0"/>
              </a:spcAft>
              <a:buClr>
                <a:schemeClr val="dk1"/>
              </a:buClr>
              <a:buSzPts val="1300"/>
              <a:buFont typeface="Calibri"/>
              <a:buNone/>
            </a:pPr>
            <a:r>
              <a:t/>
            </a:r>
            <a:endParaRPr sz="1300">
              <a:solidFill>
                <a:srgbClr val="F2F2F2"/>
              </a:solidFill>
              <a:latin typeface="Calibri"/>
              <a:ea typeface="Calibri"/>
              <a:cs typeface="Calibri"/>
              <a:sym typeface="Calibri"/>
            </a:endParaRPr>
          </a:p>
          <a:p>
            <a:pPr indent="0" lvl="0" marL="0" marR="0" rtl="0" algn="l">
              <a:spcBef>
                <a:spcPts val="0"/>
              </a:spcBef>
              <a:spcAft>
                <a:spcPts val="0"/>
              </a:spcAft>
              <a:buNone/>
            </a:pPr>
            <a:r>
              <a:rPr b="1" lang="en-GB" sz="1700">
                <a:solidFill>
                  <a:srgbClr val="F2F2F2"/>
                </a:solidFill>
                <a:latin typeface="Calibri"/>
                <a:ea typeface="Calibri"/>
                <a:cs typeface="Calibri"/>
                <a:sym typeface="Calibri"/>
              </a:rPr>
              <a:t>Attributes</a:t>
            </a:r>
            <a:r>
              <a:rPr lang="en-GB" sz="1700">
                <a:solidFill>
                  <a:srgbClr val="F2F2F2"/>
                </a:solidFill>
                <a:latin typeface="Calibri"/>
                <a:ea typeface="Calibri"/>
                <a:cs typeface="Calibri"/>
                <a:sym typeface="Calibri"/>
              </a:rPr>
              <a:t>:</a:t>
            </a:r>
            <a:endParaRPr sz="1300"/>
          </a:p>
          <a:p>
            <a:pPr indent="0" lvl="0" marL="0" marR="0" rtl="0" algn="l">
              <a:spcBef>
                <a:spcPts val="0"/>
              </a:spcBef>
              <a:spcAft>
                <a:spcPts val="0"/>
              </a:spcAft>
              <a:buNone/>
            </a:pPr>
            <a:r>
              <a:t/>
            </a:r>
            <a:endParaRPr sz="1700">
              <a:solidFill>
                <a:srgbClr val="F2F2F2"/>
              </a:solidFill>
              <a:latin typeface="Calibri"/>
              <a:ea typeface="Calibri"/>
              <a:cs typeface="Calibri"/>
              <a:sym typeface="Calibri"/>
            </a:endParaRPr>
          </a:p>
          <a:p>
            <a:pPr indent="-107950" lvl="0" marL="0" marR="0" rtl="0" algn="l">
              <a:spcBef>
                <a:spcPts val="0"/>
              </a:spcBef>
              <a:spcAft>
                <a:spcPts val="0"/>
              </a:spcAft>
              <a:buClr>
                <a:srgbClr val="F2F2F2"/>
              </a:buClr>
              <a:buSzPts val="1700"/>
              <a:buFont typeface="Arial"/>
              <a:buChar char="•"/>
            </a:pPr>
            <a:r>
              <a:rPr b="1" lang="en-GB" sz="1700">
                <a:solidFill>
                  <a:srgbClr val="F2F2F2"/>
                </a:solidFill>
                <a:latin typeface="Calibri"/>
                <a:ea typeface="Calibri"/>
                <a:cs typeface="Calibri"/>
                <a:sym typeface="Calibri"/>
              </a:rPr>
              <a:t>Source</a:t>
            </a:r>
            <a:r>
              <a:rPr lang="en-GB" sz="1700">
                <a:solidFill>
                  <a:srgbClr val="F2F2F2"/>
                </a:solidFill>
                <a:latin typeface="Calibri"/>
                <a:ea typeface="Calibri"/>
                <a:cs typeface="Calibri"/>
                <a:sym typeface="Calibri"/>
              </a:rPr>
              <a:t>: Starting city of each route</a:t>
            </a:r>
            <a:endParaRPr sz="1300"/>
          </a:p>
          <a:p>
            <a:pPr indent="-107950" lvl="0" marL="0" marR="0" rtl="0" algn="l">
              <a:spcBef>
                <a:spcPts val="0"/>
              </a:spcBef>
              <a:spcAft>
                <a:spcPts val="0"/>
              </a:spcAft>
              <a:buClr>
                <a:srgbClr val="F2F2F2"/>
              </a:buClr>
              <a:buSzPts val="1700"/>
              <a:buFont typeface="Arial"/>
              <a:buChar char="•"/>
            </a:pPr>
            <a:r>
              <a:rPr b="1" lang="en-GB" sz="1700">
                <a:solidFill>
                  <a:srgbClr val="F2F2F2"/>
                </a:solidFill>
                <a:latin typeface="Calibri"/>
                <a:ea typeface="Calibri"/>
                <a:cs typeface="Calibri"/>
                <a:sym typeface="Calibri"/>
              </a:rPr>
              <a:t>Destination</a:t>
            </a:r>
            <a:r>
              <a:rPr lang="en-GB" sz="1700">
                <a:solidFill>
                  <a:srgbClr val="F2F2F2"/>
                </a:solidFill>
                <a:latin typeface="Calibri"/>
                <a:ea typeface="Calibri"/>
                <a:cs typeface="Calibri"/>
                <a:sym typeface="Calibri"/>
              </a:rPr>
              <a:t>: Ending city of each route</a:t>
            </a:r>
            <a:endParaRPr sz="1300"/>
          </a:p>
          <a:p>
            <a:pPr indent="-107950" lvl="0" marL="0" marR="0" rtl="0" algn="l">
              <a:spcBef>
                <a:spcPts val="0"/>
              </a:spcBef>
              <a:spcAft>
                <a:spcPts val="0"/>
              </a:spcAft>
              <a:buClr>
                <a:srgbClr val="F2F2F2"/>
              </a:buClr>
              <a:buSzPts val="1700"/>
              <a:buFont typeface="Arial"/>
              <a:buChar char="•"/>
            </a:pPr>
            <a:r>
              <a:rPr b="1" lang="en-GB" sz="1700">
                <a:solidFill>
                  <a:srgbClr val="F2F2F2"/>
                </a:solidFill>
                <a:latin typeface="Calibri"/>
                <a:ea typeface="Calibri"/>
                <a:cs typeface="Calibri"/>
                <a:sym typeface="Calibri"/>
              </a:rPr>
              <a:t>Distance</a:t>
            </a:r>
            <a:r>
              <a:rPr lang="en-GB" sz="1700">
                <a:solidFill>
                  <a:srgbClr val="F2F2F2"/>
                </a:solidFill>
                <a:latin typeface="Calibri"/>
                <a:ea typeface="Calibri"/>
                <a:cs typeface="Calibri"/>
                <a:sym typeface="Calibri"/>
              </a:rPr>
              <a:t>: Distance in kilometers between the cities</a:t>
            </a:r>
            <a:endParaRPr sz="1300"/>
          </a:p>
          <a:p>
            <a:pPr indent="-107950" lvl="0" marL="0" marR="0" rtl="0" algn="l">
              <a:spcBef>
                <a:spcPts val="0"/>
              </a:spcBef>
              <a:spcAft>
                <a:spcPts val="0"/>
              </a:spcAft>
              <a:buClr>
                <a:srgbClr val="F2F2F2"/>
              </a:buClr>
              <a:buSzPts val="1700"/>
              <a:buFont typeface="Arial"/>
              <a:buChar char="•"/>
            </a:pPr>
            <a:r>
              <a:rPr b="1" lang="en-GB" sz="1700">
                <a:solidFill>
                  <a:srgbClr val="F2F2F2"/>
                </a:solidFill>
                <a:latin typeface="Calibri"/>
                <a:ea typeface="Calibri"/>
                <a:cs typeface="Calibri"/>
                <a:sym typeface="Calibri"/>
              </a:rPr>
              <a:t>Price</a:t>
            </a:r>
            <a:r>
              <a:rPr lang="en-GB" sz="1700">
                <a:solidFill>
                  <a:srgbClr val="F2F2F2"/>
                </a:solidFill>
                <a:latin typeface="Calibri"/>
                <a:ea typeface="Calibri"/>
                <a:cs typeface="Calibri"/>
                <a:sym typeface="Calibri"/>
              </a:rPr>
              <a:t>: Estimated travel cost in currency units</a:t>
            </a:r>
            <a:endParaRPr sz="1300"/>
          </a:p>
          <a:p>
            <a:pPr indent="0" lvl="0" marL="0" marR="0" rtl="0" algn="l">
              <a:lnSpc>
                <a:spcPct val="135000"/>
              </a:lnSpc>
              <a:spcBef>
                <a:spcPts val="0"/>
              </a:spcBef>
              <a:spcAft>
                <a:spcPts val="0"/>
              </a:spcAft>
              <a:buClr>
                <a:schemeClr val="dk1"/>
              </a:buClr>
              <a:buSzPts val="1300"/>
              <a:buFont typeface="Calibri"/>
              <a:buNone/>
            </a:pPr>
            <a:r>
              <a:t/>
            </a:r>
            <a:endParaRPr sz="1300">
              <a:solidFill>
                <a:srgbClr val="F2F2F2"/>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descr="preencoded.png" id="136" name="Google Shape;136;p28"/>
          <p:cNvPicPr preferRelativeResize="0"/>
          <p:nvPr/>
        </p:nvPicPr>
        <p:blipFill rotWithShape="1">
          <a:blip r:embed="rId3">
            <a:alphaModFix/>
          </a:blip>
          <a:srcRect b="0" l="0" r="0" t="0"/>
          <a:stretch/>
        </p:blipFill>
        <p:spPr>
          <a:xfrm>
            <a:off x="5715000" y="0"/>
            <a:ext cx="3429000" cy="5143500"/>
          </a:xfrm>
          <a:prstGeom prst="rect">
            <a:avLst/>
          </a:prstGeom>
          <a:noFill/>
          <a:ln>
            <a:noFill/>
          </a:ln>
        </p:spPr>
      </p:pic>
      <p:sp>
        <p:nvSpPr>
          <p:cNvPr id="137" name="Google Shape;137;p28"/>
          <p:cNvSpPr/>
          <p:nvPr/>
        </p:nvSpPr>
        <p:spPr>
          <a:xfrm>
            <a:off x="404515" y="317897"/>
            <a:ext cx="4542606" cy="321097"/>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C6BFEE"/>
              </a:buClr>
              <a:buSzPts val="2000"/>
              <a:buFont typeface="Prompt Medium"/>
              <a:buNone/>
            </a:pPr>
            <a:r>
              <a:rPr lang="en-GB" sz="2000">
                <a:solidFill>
                  <a:srgbClr val="C6BFEE"/>
                </a:solidFill>
                <a:latin typeface="Prompt Medium"/>
                <a:ea typeface="Prompt Medium"/>
                <a:cs typeface="Prompt Medium"/>
                <a:sym typeface="Prompt Medium"/>
              </a:rPr>
              <a:t>Implementing A* for Travel Planning</a:t>
            </a:r>
            <a:endParaRPr sz="2000">
              <a:solidFill>
                <a:schemeClr val="dk1"/>
              </a:solidFill>
              <a:latin typeface="Calibri"/>
              <a:ea typeface="Calibri"/>
              <a:cs typeface="Calibri"/>
              <a:sym typeface="Calibri"/>
            </a:endParaRPr>
          </a:p>
        </p:txBody>
      </p:sp>
      <p:sp>
        <p:nvSpPr>
          <p:cNvPr id="138" name="Google Shape;138;p28"/>
          <p:cNvSpPr/>
          <p:nvPr/>
        </p:nvSpPr>
        <p:spPr>
          <a:xfrm>
            <a:off x="404515" y="812304"/>
            <a:ext cx="4905971" cy="184844"/>
          </a:xfrm>
          <a:prstGeom prst="rect">
            <a:avLst/>
          </a:prstGeom>
          <a:noFill/>
          <a:ln>
            <a:noFill/>
          </a:ln>
        </p:spPr>
        <p:txBody>
          <a:bodyPr anchorCtr="0" anchor="t" bIns="0" lIns="0" spcFirstLastPara="1" rIns="0" wrap="square" tIns="0">
            <a:noAutofit/>
          </a:bodyPr>
          <a:lstStyle/>
          <a:p>
            <a:pPr indent="0" lvl="0" marL="0" marR="0" rtl="0" algn="l">
              <a:lnSpc>
                <a:spcPct val="158620"/>
              </a:lnSpc>
              <a:spcBef>
                <a:spcPts val="0"/>
              </a:spcBef>
              <a:spcAft>
                <a:spcPts val="0"/>
              </a:spcAft>
              <a:buClr>
                <a:srgbClr val="DAD8E9"/>
              </a:buClr>
              <a:buSzPts val="900"/>
              <a:buFont typeface="Mukta Light"/>
              <a:buNone/>
            </a:pPr>
            <a:r>
              <a:rPr lang="en-GB" sz="900">
                <a:solidFill>
                  <a:srgbClr val="DAD8E9"/>
                </a:solidFill>
                <a:latin typeface="Mukta Light"/>
                <a:ea typeface="Mukta Light"/>
                <a:cs typeface="Mukta Light"/>
                <a:sym typeface="Mukta Light"/>
              </a:rPr>
              <a:t>The A* algorithm can be implemented to find the optimal travel path between two cities in India.</a:t>
            </a:r>
            <a:endParaRPr sz="900">
              <a:solidFill>
                <a:schemeClr val="dk1"/>
              </a:solidFill>
              <a:latin typeface="Calibri"/>
              <a:ea typeface="Calibri"/>
              <a:cs typeface="Calibri"/>
              <a:sym typeface="Calibri"/>
            </a:endParaRPr>
          </a:p>
        </p:txBody>
      </p:sp>
      <p:pic>
        <p:nvPicPr>
          <p:cNvPr descr="preencoded.png" id="139" name="Google Shape;139;p28"/>
          <p:cNvPicPr preferRelativeResize="0"/>
          <p:nvPr/>
        </p:nvPicPr>
        <p:blipFill rotWithShape="1">
          <a:blip r:embed="rId4">
            <a:alphaModFix/>
          </a:blip>
          <a:srcRect b="0" l="0" r="0" t="0"/>
          <a:stretch/>
        </p:blipFill>
        <p:spPr>
          <a:xfrm>
            <a:off x="404515" y="1127150"/>
            <a:ext cx="577899" cy="924595"/>
          </a:xfrm>
          <a:prstGeom prst="rect">
            <a:avLst/>
          </a:prstGeom>
          <a:noFill/>
          <a:ln>
            <a:noFill/>
          </a:ln>
        </p:spPr>
      </p:pic>
      <p:sp>
        <p:nvSpPr>
          <p:cNvPr id="140" name="Google Shape;140;p28"/>
          <p:cNvSpPr/>
          <p:nvPr/>
        </p:nvSpPr>
        <p:spPr>
          <a:xfrm>
            <a:off x="1155725" y="1242715"/>
            <a:ext cx="1284164" cy="16051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8E9"/>
              </a:buClr>
              <a:buSzPts val="1000"/>
              <a:buFont typeface="Prompt Medium"/>
              <a:buNone/>
            </a:pPr>
            <a:r>
              <a:rPr lang="en-GB" sz="1000">
                <a:solidFill>
                  <a:srgbClr val="DAD8E9"/>
                </a:solidFill>
                <a:latin typeface="Prompt Medium"/>
                <a:ea typeface="Prompt Medium"/>
                <a:cs typeface="Prompt Medium"/>
                <a:sym typeface="Prompt Medium"/>
              </a:rPr>
              <a:t>Data Representation</a:t>
            </a:r>
            <a:endParaRPr sz="1000">
              <a:solidFill>
                <a:schemeClr val="dk1"/>
              </a:solidFill>
              <a:latin typeface="Calibri"/>
              <a:ea typeface="Calibri"/>
              <a:cs typeface="Calibri"/>
              <a:sym typeface="Calibri"/>
            </a:endParaRPr>
          </a:p>
        </p:txBody>
      </p:sp>
      <p:sp>
        <p:nvSpPr>
          <p:cNvPr id="141" name="Google Shape;141;p28"/>
          <p:cNvSpPr/>
          <p:nvPr/>
        </p:nvSpPr>
        <p:spPr>
          <a:xfrm>
            <a:off x="1155725" y="1472506"/>
            <a:ext cx="4154761" cy="184844"/>
          </a:xfrm>
          <a:prstGeom prst="rect">
            <a:avLst/>
          </a:prstGeom>
          <a:noFill/>
          <a:ln>
            <a:noFill/>
          </a:ln>
        </p:spPr>
        <p:txBody>
          <a:bodyPr anchorCtr="0" anchor="t" bIns="0" lIns="0" spcFirstLastPara="1" rIns="0" wrap="square" tIns="0">
            <a:noAutofit/>
          </a:bodyPr>
          <a:lstStyle/>
          <a:p>
            <a:pPr indent="0" lvl="0" marL="0" marR="0" rtl="0" algn="l">
              <a:lnSpc>
                <a:spcPct val="158620"/>
              </a:lnSpc>
              <a:spcBef>
                <a:spcPts val="0"/>
              </a:spcBef>
              <a:spcAft>
                <a:spcPts val="0"/>
              </a:spcAft>
              <a:buClr>
                <a:srgbClr val="DAD8E9"/>
              </a:buClr>
              <a:buSzPts val="900"/>
              <a:buFont typeface="Mukta Light"/>
              <a:buNone/>
            </a:pPr>
            <a:r>
              <a:rPr lang="en-GB" sz="900">
                <a:solidFill>
                  <a:srgbClr val="DAD8E9"/>
                </a:solidFill>
                <a:latin typeface="Mukta Light"/>
                <a:ea typeface="Mukta Light"/>
                <a:cs typeface="Mukta Light"/>
                <a:sym typeface="Mukta Light"/>
              </a:rPr>
              <a:t>The road network is represented as a graph, with cities as nodes and roads as edges.</a:t>
            </a:r>
            <a:endParaRPr sz="900">
              <a:solidFill>
                <a:schemeClr val="dk1"/>
              </a:solidFill>
              <a:latin typeface="Calibri"/>
              <a:ea typeface="Calibri"/>
              <a:cs typeface="Calibri"/>
              <a:sym typeface="Calibri"/>
            </a:endParaRPr>
          </a:p>
        </p:txBody>
      </p:sp>
      <p:pic>
        <p:nvPicPr>
          <p:cNvPr descr="preencoded.png" id="142" name="Google Shape;142;p28"/>
          <p:cNvPicPr preferRelativeResize="0"/>
          <p:nvPr/>
        </p:nvPicPr>
        <p:blipFill rotWithShape="1">
          <a:blip r:embed="rId5">
            <a:alphaModFix/>
          </a:blip>
          <a:srcRect b="0" l="0" r="0" t="0"/>
          <a:stretch/>
        </p:blipFill>
        <p:spPr>
          <a:xfrm>
            <a:off x="404515" y="2051744"/>
            <a:ext cx="577899" cy="924595"/>
          </a:xfrm>
          <a:prstGeom prst="rect">
            <a:avLst/>
          </a:prstGeom>
          <a:noFill/>
          <a:ln>
            <a:noFill/>
          </a:ln>
        </p:spPr>
      </p:pic>
      <p:sp>
        <p:nvSpPr>
          <p:cNvPr id="143" name="Google Shape;143;p28"/>
          <p:cNvSpPr/>
          <p:nvPr/>
        </p:nvSpPr>
        <p:spPr>
          <a:xfrm>
            <a:off x="1155725" y="2006798"/>
            <a:ext cx="1879402" cy="16051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8E9"/>
              </a:buClr>
              <a:buSzPts val="1000"/>
              <a:buFont typeface="Prompt Medium"/>
              <a:buNone/>
            </a:pPr>
            <a:r>
              <a:rPr lang="en-GB" sz="1000">
                <a:solidFill>
                  <a:srgbClr val="DAD8E9"/>
                </a:solidFill>
                <a:latin typeface="Prompt Medium"/>
                <a:ea typeface="Prompt Medium"/>
                <a:cs typeface="Prompt Medium"/>
                <a:sym typeface="Prompt Medium"/>
              </a:rPr>
              <a:t>Cost and Distance Calculation</a:t>
            </a:r>
            <a:endParaRPr sz="1000">
              <a:solidFill>
                <a:schemeClr val="dk1"/>
              </a:solidFill>
              <a:latin typeface="Calibri"/>
              <a:ea typeface="Calibri"/>
              <a:cs typeface="Calibri"/>
              <a:sym typeface="Calibri"/>
            </a:endParaRPr>
          </a:p>
        </p:txBody>
      </p:sp>
      <p:sp>
        <p:nvSpPr>
          <p:cNvPr id="144" name="Google Shape;144;p28"/>
          <p:cNvSpPr/>
          <p:nvPr/>
        </p:nvSpPr>
        <p:spPr>
          <a:xfrm>
            <a:off x="1155725" y="2236589"/>
            <a:ext cx="4154761" cy="759992"/>
          </a:xfrm>
          <a:prstGeom prst="rect">
            <a:avLst/>
          </a:prstGeom>
          <a:noFill/>
          <a:ln>
            <a:noFill/>
          </a:ln>
        </p:spPr>
        <p:txBody>
          <a:bodyPr anchorCtr="0" anchor="t" bIns="0" lIns="0" spcFirstLastPara="1" rIns="0" wrap="square" tIns="0">
            <a:noAutofit/>
          </a:bodyPr>
          <a:lstStyle/>
          <a:p>
            <a:pPr indent="0" lvl="0" marL="0" marR="0" rtl="0" algn="l">
              <a:lnSpc>
                <a:spcPct val="143750"/>
              </a:lnSpc>
              <a:spcBef>
                <a:spcPts val="0"/>
              </a:spcBef>
              <a:spcAft>
                <a:spcPts val="0"/>
              </a:spcAft>
              <a:buNone/>
            </a:pPr>
            <a:r>
              <a:rPr lang="en-GB" sz="900">
                <a:solidFill>
                  <a:srgbClr val="DAD8E9"/>
                </a:solidFill>
                <a:latin typeface="Mukta Light"/>
                <a:ea typeface="Mukta Light"/>
                <a:cs typeface="Mukta Light"/>
                <a:sym typeface="Mukta Light"/>
              </a:rPr>
              <a:t>Each edge is assigned a cost and distance value, representing the travel cost and distance. Considering the path price as Heuristi</a:t>
            </a:r>
            <a:r>
              <a:rPr lang="en-GB" sz="900">
                <a:solidFill>
                  <a:srgbClr val="F2F2F2"/>
                </a:solidFill>
                <a:latin typeface="Mukta Light"/>
                <a:ea typeface="Mukta Light"/>
                <a:cs typeface="Mukta Light"/>
                <a:sym typeface="Mukta Light"/>
              </a:rPr>
              <a:t>c value.</a:t>
            </a:r>
            <a:r>
              <a:rPr lang="en-GB" sz="1000">
                <a:solidFill>
                  <a:srgbClr val="F2F2F2"/>
                </a:solidFill>
                <a:latin typeface="Inter"/>
                <a:ea typeface="Inter"/>
                <a:cs typeface="Inter"/>
                <a:sym typeface="Inter"/>
              </a:rPr>
              <a:t> f(n) = g(n) + h(n): The total estimated cost.</a:t>
            </a:r>
            <a:r>
              <a:rPr lang="en-GB" sz="1000">
                <a:solidFill>
                  <a:srgbClr val="272525"/>
                </a:solidFill>
                <a:latin typeface="Inter"/>
                <a:ea typeface="Inter"/>
                <a:cs typeface="Inter"/>
                <a:sym typeface="Inter"/>
              </a:rPr>
              <a:t> </a:t>
            </a:r>
            <a:r>
              <a:rPr lang="en-GB" sz="1000">
                <a:solidFill>
                  <a:srgbClr val="F2F2F2"/>
                </a:solidFill>
                <a:latin typeface="Inter"/>
                <a:ea typeface="Inter"/>
                <a:cs typeface="Inter"/>
                <a:sym typeface="Inter"/>
              </a:rPr>
              <a:t>g(n) and f(n) are cost and heuristic function respectively.</a:t>
            </a:r>
            <a:endParaRPr sz="1000">
              <a:solidFill>
                <a:srgbClr val="F2F2F2"/>
              </a:solidFill>
              <a:latin typeface="Calibri"/>
              <a:ea typeface="Calibri"/>
              <a:cs typeface="Calibri"/>
              <a:sym typeface="Calibri"/>
            </a:endParaRPr>
          </a:p>
          <a:p>
            <a:pPr indent="0" lvl="0" marL="0" marR="0" rtl="0" algn="l">
              <a:lnSpc>
                <a:spcPct val="158620"/>
              </a:lnSpc>
              <a:spcBef>
                <a:spcPts val="0"/>
              </a:spcBef>
              <a:spcAft>
                <a:spcPts val="0"/>
              </a:spcAft>
              <a:buClr>
                <a:schemeClr val="dk1"/>
              </a:buClr>
              <a:buSzPts val="900"/>
              <a:buFont typeface="Calibri"/>
              <a:buNone/>
            </a:pPr>
            <a:r>
              <a:t/>
            </a:r>
            <a:endParaRPr sz="900">
              <a:solidFill>
                <a:schemeClr val="dk1"/>
              </a:solidFill>
              <a:latin typeface="Calibri"/>
              <a:ea typeface="Calibri"/>
              <a:cs typeface="Calibri"/>
              <a:sym typeface="Calibri"/>
            </a:endParaRPr>
          </a:p>
        </p:txBody>
      </p:sp>
      <p:pic>
        <p:nvPicPr>
          <p:cNvPr descr="preencoded.png" id="145" name="Google Shape;145;p28"/>
          <p:cNvPicPr preferRelativeResize="0"/>
          <p:nvPr/>
        </p:nvPicPr>
        <p:blipFill rotWithShape="1">
          <a:blip r:embed="rId6">
            <a:alphaModFix/>
          </a:blip>
          <a:srcRect b="0" l="0" r="0" t="0"/>
          <a:stretch/>
        </p:blipFill>
        <p:spPr>
          <a:xfrm>
            <a:off x="404515" y="2976339"/>
            <a:ext cx="577899" cy="924595"/>
          </a:xfrm>
          <a:prstGeom prst="rect">
            <a:avLst/>
          </a:prstGeom>
          <a:noFill/>
          <a:ln>
            <a:noFill/>
          </a:ln>
        </p:spPr>
      </p:pic>
      <p:sp>
        <p:nvSpPr>
          <p:cNvPr id="146" name="Google Shape;146;p28"/>
          <p:cNvSpPr/>
          <p:nvPr/>
        </p:nvSpPr>
        <p:spPr>
          <a:xfrm>
            <a:off x="1155725" y="3227479"/>
            <a:ext cx="1284300" cy="1605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8E9"/>
              </a:buClr>
              <a:buSzPts val="1000"/>
              <a:buFont typeface="Prompt Medium"/>
              <a:buNone/>
            </a:pPr>
            <a:r>
              <a:rPr lang="en-GB" sz="1000">
                <a:solidFill>
                  <a:srgbClr val="DAD8E9"/>
                </a:solidFill>
                <a:latin typeface="Prompt Medium"/>
                <a:ea typeface="Prompt Medium"/>
                <a:cs typeface="Prompt Medium"/>
                <a:sym typeface="Prompt Medium"/>
              </a:rPr>
              <a:t>Path Finding</a:t>
            </a:r>
            <a:endParaRPr sz="1000">
              <a:solidFill>
                <a:schemeClr val="dk1"/>
              </a:solidFill>
              <a:latin typeface="Calibri"/>
              <a:ea typeface="Calibri"/>
              <a:cs typeface="Calibri"/>
              <a:sym typeface="Calibri"/>
            </a:endParaRPr>
          </a:p>
        </p:txBody>
      </p:sp>
      <p:sp>
        <p:nvSpPr>
          <p:cNvPr id="147" name="Google Shape;147;p28"/>
          <p:cNvSpPr/>
          <p:nvPr/>
        </p:nvSpPr>
        <p:spPr>
          <a:xfrm>
            <a:off x="1155725" y="3449620"/>
            <a:ext cx="4154700" cy="369600"/>
          </a:xfrm>
          <a:prstGeom prst="rect">
            <a:avLst/>
          </a:prstGeom>
          <a:noFill/>
          <a:ln>
            <a:noFill/>
          </a:ln>
        </p:spPr>
        <p:txBody>
          <a:bodyPr anchorCtr="0" anchor="t" bIns="0" lIns="0" spcFirstLastPara="1" rIns="0" wrap="square" tIns="0">
            <a:noAutofit/>
          </a:bodyPr>
          <a:lstStyle/>
          <a:p>
            <a:pPr indent="0" lvl="0" marL="0" marR="0" rtl="0" algn="l">
              <a:lnSpc>
                <a:spcPct val="158620"/>
              </a:lnSpc>
              <a:spcBef>
                <a:spcPts val="0"/>
              </a:spcBef>
              <a:spcAft>
                <a:spcPts val="0"/>
              </a:spcAft>
              <a:buClr>
                <a:srgbClr val="DAD8E9"/>
              </a:buClr>
              <a:buSzPts val="900"/>
              <a:buFont typeface="Mukta Light"/>
              <a:buNone/>
            </a:pPr>
            <a:r>
              <a:rPr lang="en-GB" sz="900">
                <a:solidFill>
                  <a:srgbClr val="DAD8E9"/>
                </a:solidFill>
                <a:latin typeface="Mukta Light"/>
                <a:ea typeface="Mukta Light"/>
                <a:cs typeface="Mukta Light"/>
                <a:sym typeface="Mukta Light"/>
              </a:rPr>
              <a:t>The A* algorithm is applied to the graph, starting at the source city and navigating towards the destination.</a:t>
            </a:r>
            <a:endParaRPr sz="900">
              <a:solidFill>
                <a:schemeClr val="dk1"/>
              </a:solidFill>
              <a:latin typeface="Calibri"/>
              <a:ea typeface="Calibri"/>
              <a:cs typeface="Calibri"/>
              <a:sym typeface="Calibri"/>
            </a:endParaRPr>
          </a:p>
        </p:txBody>
      </p:sp>
      <p:pic>
        <p:nvPicPr>
          <p:cNvPr descr="preencoded.png" id="148" name="Google Shape;148;p28"/>
          <p:cNvPicPr preferRelativeResize="0"/>
          <p:nvPr/>
        </p:nvPicPr>
        <p:blipFill rotWithShape="1">
          <a:blip r:embed="rId7">
            <a:alphaModFix/>
          </a:blip>
          <a:srcRect b="0" l="0" r="0" t="0"/>
          <a:stretch/>
        </p:blipFill>
        <p:spPr>
          <a:xfrm>
            <a:off x="404515" y="3900934"/>
            <a:ext cx="577899" cy="924595"/>
          </a:xfrm>
          <a:prstGeom prst="rect">
            <a:avLst/>
          </a:prstGeom>
          <a:noFill/>
          <a:ln>
            <a:noFill/>
          </a:ln>
        </p:spPr>
      </p:pic>
      <p:sp>
        <p:nvSpPr>
          <p:cNvPr id="149" name="Google Shape;149;p28"/>
          <p:cNvSpPr/>
          <p:nvPr/>
        </p:nvSpPr>
        <p:spPr>
          <a:xfrm>
            <a:off x="1155725" y="4016499"/>
            <a:ext cx="1284164" cy="160511"/>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DAD8E9"/>
              </a:buClr>
              <a:buSzPts val="1000"/>
              <a:buFont typeface="Prompt Medium"/>
              <a:buNone/>
            </a:pPr>
            <a:r>
              <a:rPr lang="en-GB" sz="1000">
                <a:solidFill>
                  <a:srgbClr val="DAD8E9"/>
                </a:solidFill>
                <a:latin typeface="Prompt Medium"/>
                <a:ea typeface="Prompt Medium"/>
                <a:cs typeface="Prompt Medium"/>
                <a:sym typeface="Prompt Medium"/>
              </a:rPr>
              <a:t>Result Output</a:t>
            </a:r>
            <a:endParaRPr sz="1000">
              <a:solidFill>
                <a:schemeClr val="dk1"/>
              </a:solidFill>
              <a:latin typeface="Calibri"/>
              <a:ea typeface="Calibri"/>
              <a:cs typeface="Calibri"/>
              <a:sym typeface="Calibri"/>
            </a:endParaRPr>
          </a:p>
        </p:txBody>
      </p:sp>
      <p:sp>
        <p:nvSpPr>
          <p:cNvPr id="150" name="Google Shape;150;p28"/>
          <p:cNvSpPr/>
          <p:nvPr/>
        </p:nvSpPr>
        <p:spPr>
          <a:xfrm>
            <a:off x="1155725" y="4246289"/>
            <a:ext cx="4154761" cy="184844"/>
          </a:xfrm>
          <a:prstGeom prst="rect">
            <a:avLst/>
          </a:prstGeom>
          <a:noFill/>
          <a:ln>
            <a:noFill/>
          </a:ln>
        </p:spPr>
        <p:txBody>
          <a:bodyPr anchorCtr="0" anchor="t" bIns="0" lIns="0" spcFirstLastPara="1" rIns="0" wrap="square" tIns="0">
            <a:noAutofit/>
          </a:bodyPr>
          <a:lstStyle/>
          <a:p>
            <a:pPr indent="0" lvl="0" marL="0" marR="0" rtl="0" algn="l">
              <a:lnSpc>
                <a:spcPct val="158620"/>
              </a:lnSpc>
              <a:spcBef>
                <a:spcPts val="0"/>
              </a:spcBef>
              <a:spcAft>
                <a:spcPts val="0"/>
              </a:spcAft>
              <a:buClr>
                <a:srgbClr val="DAD8E9"/>
              </a:buClr>
              <a:buSzPts val="900"/>
              <a:buFont typeface="Mukta Light"/>
              <a:buNone/>
            </a:pPr>
            <a:r>
              <a:rPr lang="en-GB" sz="900">
                <a:solidFill>
                  <a:srgbClr val="DAD8E9"/>
                </a:solidFill>
                <a:latin typeface="Mukta Light"/>
                <a:ea typeface="Mukta Light"/>
                <a:cs typeface="Mukta Light"/>
                <a:sym typeface="Mukta Light"/>
              </a:rPr>
              <a:t>The algorithm provides the optimal path with the lowest combined distance and path cost.</a:t>
            </a:r>
            <a:endParaRPr sz="900"/>
          </a:p>
          <a:p>
            <a:pPr indent="0" lvl="0" marL="0" marR="0" rtl="0" algn="l">
              <a:lnSpc>
                <a:spcPct val="158620"/>
              </a:lnSpc>
              <a:spcBef>
                <a:spcPts val="0"/>
              </a:spcBef>
              <a:spcAft>
                <a:spcPts val="0"/>
              </a:spcAft>
              <a:buClr>
                <a:schemeClr val="dk1"/>
              </a:buClr>
              <a:buSzPts val="900"/>
              <a:buFont typeface="Calibri"/>
              <a:buNone/>
            </a:pPr>
            <a:r>
              <a:t/>
            </a:r>
            <a:endParaRPr sz="9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9"/>
          <p:cNvSpPr/>
          <p:nvPr/>
        </p:nvSpPr>
        <p:spPr>
          <a:xfrm>
            <a:off x="616050" y="131525"/>
            <a:ext cx="4665000" cy="395700"/>
          </a:xfrm>
          <a:prstGeom prst="rect">
            <a:avLst/>
          </a:prstGeom>
          <a:noFill/>
          <a:ln>
            <a:noFill/>
          </a:ln>
        </p:spPr>
        <p:txBody>
          <a:bodyPr anchorCtr="0" anchor="t" bIns="0" lIns="0" spcFirstLastPara="1" rIns="0" wrap="square" tIns="0">
            <a:noAutofit/>
          </a:bodyPr>
          <a:lstStyle/>
          <a:p>
            <a:pPr indent="0" lvl="0" marL="0" marR="0" rtl="0" algn="l">
              <a:lnSpc>
                <a:spcPct val="125316"/>
              </a:lnSpc>
              <a:spcBef>
                <a:spcPts val="0"/>
              </a:spcBef>
              <a:spcAft>
                <a:spcPts val="0"/>
              </a:spcAft>
              <a:buClr>
                <a:srgbClr val="C6BFEE"/>
              </a:buClr>
              <a:buSzPts val="2500"/>
              <a:buFont typeface="Prompt Medium"/>
              <a:buNone/>
            </a:pPr>
            <a:r>
              <a:rPr lang="en-GB" sz="2500">
                <a:solidFill>
                  <a:srgbClr val="C6BFEE"/>
                </a:solidFill>
                <a:latin typeface="Prompt Medium"/>
                <a:ea typeface="Prompt Medium"/>
                <a:cs typeface="Prompt Medium"/>
                <a:sym typeface="Prompt Medium"/>
              </a:rPr>
              <a:t>Optimizing Path Planning</a:t>
            </a:r>
            <a:endParaRPr sz="2500">
              <a:solidFill>
                <a:schemeClr val="dk1"/>
              </a:solidFill>
              <a:latin typeface="Calibri"/>
              <a:ea typeface="Calibri"/>
              <a:cs typeface="Calibri"/>
              <a:sym typeface="Calibri"/>
            </a:endParaRPr>
          </a:p>
        </p:txBody>
      </p:sp>
      <p:sp>
        <p:nvSpPr>
          <p:cNvPr id="157" name="Google Shape;157;p29"/>
          <p:cNvSpPr/>
          <p:nvPr/>
        </p:nvSpPr>
        <p:spPr>
          <a:xfrm>
            <a:off x="3927500" y="1008162"/>
            <a:ext cx="4718001" cy="455712"/>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chemeClr val="dk1"/>
              </a:buClr>
              <a:buSzPts val="1100"/>
              <a:buFont typeface="Calibri"/>
              <a:buNone/>
            </a:pPr>
            <a:r>
              <a:t/>
            </a:r>
            <a:endParaRPr sz="1100">
              <a:solidFill>
                <a:schemeClr val="dk1"/>
              </a:solidFill>
              <a:latin typeface="Calibri"/>
              <a:ea typeface="Calibri"/>
              <a:cs typeface="Calibri"/>
              <a:sym typeface="Calibri"/>
            </a:endParaRPr>
          </a:p>
        </p:txBody>
      </p:sp>
      <p:sp>
        <p:nvSpPr>
          <p:cNvPr id="158" name="Google Shape;158;p29"/>
          <p:cNvSpPr/>
          <p:nvPr/>
        </p:nvSpPr>
        <p:spPr>
          <a:xfrm>
            <a:off x="276240" y="664176"/>
            <a:ext cx="5739956" cy="4185851"/>
          </a:xfrm>
          <a:prstGeom prst="roundRect">
            <a:avLst>
              <a:gd fmla="val 4018" name="adj"/>
            </a:avLst>
          </a:prstGeom>
          <a:solidFill>
            <a:srgbClr val="542C49"/>
          </a:solidFill>
          <a:ln cap="flat" cmpd="sng" w="9525">
            <a:solidFill>
              <a:srgbClr val="6D4562"/>
            </a:solidFill>
            <a:prstDash val="solid"/>
            <a:round/>
            <a:headEnd len="sm" w="sm" type="none"/>
            <a:tailEnd len="sm" w="sm" type="none"/>
          </a:ln>
        </p:spPr>
        <p:txBody>
          <a:bodyPr anchorCtr="0" anchor="t" bIns="28575" lIns="57150" spcFirstLastPara="1" rIns="57150" wrap="square" tIns="28575">
            <a:noAutofit/>
          </a:bodyPr>
          <a:lstStyle/>
          <a:p>
            <a:pPr indent="0" lvl="0" marL="0" marR="0" rtl="0" algn="l">
              <a:spcBef>
                <a:spcPts val="0"/>
              </a:spcBef>
              <a:spcAft>
                <a:spcPts val="0"/>
              </a:spcAft>
              <a:buNone/>
            </a:pPr>
            <a:r>
              <a:rPr lang="en-GB" sz="1100" u="sng">
                <a:solidFill>
                  <a:schemeClr val="lt1"/>
                </a:solidFill>
                <a:latin typeface="Calibri"/>
                <a:ea typeface="Calibri"/>
                <a:cs typeface="Calibri"/>
                <a:sym typeface="Calibri"/>
              </a:rPr>
              <a:t>Graph Structure and Class Definition</a:t>
            </a:r>
            <a:endParaRPr sz="1100" u="sng">
              <a:solidFill>
                <a:schemeClr val="lt1"/>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class Graph:</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def __init__(self, graph_dict=None, directed=True):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self.graph_dict = graph_dict or {}</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self.directed = directed</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if not directed:</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self.make_undirected()</a:t>
            </a:r>
            <a:endParaRPr sz="900"/>
          </a:p>
          <a:p>
            <a:pPr indent="0" lvl="0" marL="0" marR="0" rtl="0" algn="l">
              <a:spcBef>
                <a:spcPts val="0"/>
              </a:spcBef>
              <a:spcAft>
                <a:spcPts val="0"/>
              </a:spcAft>
              <a:buNone/>
            </a:pPr>
            <a:r>
              <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    def make_undirected(self):</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for a in list(self.graph_dict.keys()):</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for b, values in self.graph_dict[a].items():</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self.graph_dict.setdefault(b, {})[a] = values</a:t>
            </a:r>
            <a:endParaRPr sz="900"/>
          </a:p>
          <a:p>
            <a:pPr indent="0" lvl="0" marL="0" marR="0" rtl="0" algn="l">
              <a:spcBef>
                <a:spcPts val="0"/>
              </a:spcBef>
              <a:spcAft>
                <a:spcPts val="0"/>
              </a:spcAft>
              <a:buNone/>
            </a:pPr>
            <a:r>
              <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    def connect(self, A, B, distance=1, price=0):</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self.graph_dict.setdefault(A, {})[B] = {'distance': distance, 'price': price}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if not self.directed:</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self.graph_dict.setdefault(B, {})[A] = {'distance': distance, 'price': price}</a:t>
            </a:r>
            <a:endParaRPr sz="900"/>
          </a:p>
          <a:p>
            <a:pPr indent="0" lvl="0" marL="0" marR="0" rtl="0" algn="l">
              <a:spcBef>
                <a:spcPts val="0"/>
              </a:spcBef>
              <a:spcAft>
                <a:spcPts val="0"/>
              </a:spcAft>
              <a:buNone/>
            </a:pPr>
            <a:r>
              <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    def get(self, a, b=None):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links = self.graph_dict.setdefault(a, {})</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if b is None: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return links</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else: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return links.get(b)</a:t>
            </a:r>
            <a:endParaRPr sz="900"/>
          </a:p>
          <a:p>
            <a:pPr indent="0" lvl="0" marL="0" marR="0" rtl="0" algn="l">
              <a:spcBef>
                <a:spcPts val="0"/>
              </a:spcBef>
              <a:spcAft>
                <a:spcPts val="0"/>
              </a:spcAft>
              <a:buNone/>
            </a:pPr>
            <a:r>
              <a:t/>
            </a:r>
            <a:endParaRPr sz="1100">
              <a:solidFill>
                <a:schemeClr val="dk1"/>
              </a:solidFill>
              <a:latin typeface="Calibri"/>
              <a:ea typeface="Calibri"/>
              <a:cs typeface="Calibri"/>
              <a:sym typeface="Calibri"/>
            </a:endParaRPr>
          </a:p>
        </p:txBody>
      </p:sp>
      <p:sp>
        <p:nvSpPr>
          <p:cNvPr id="159" name="Google Shape;159;p29"/>
          <p:cNvSpPr/>
          <p:nvPr/>
        </p:nvSpPr>
        <p:spPr>
          <a:xfrm>
            <a:off x="6186954" y="424764"/>
            <a:ext cx="2740802" cy="4425263"/>
          </a:xfrm>
          <a:prstGeom prst="roundRect">
            <a:avLst>
              <a:gd fmla="val 4018" name="adj"/>
            </a:avLst>
          </a:prstGeom>
          <a:solidFill>
            <a:srgbClr val="542C49"/>
          </a:solidFill>
          <a:ln cap="flat" cmpd="sng" w="9525">
            <a:solidFill>
              <a:srgbClr val="6D4562"/>
            </a:solidFill>
            <a:prstDash val="solid"/>
            <a:round/>
            <a:headEnd len="sm" w="sm" type="none"/>
            <a:tailEnd len="sm" w="sm" type="none"/>
          </a:ln>
        </p:spPr>
        <p:txBody>
          <a:bodyPr anchorCtr="0" anchor="t" bIns="28575" lIns="57150" spcFirstLastPara="1" rIns="57150" wrap="square" tIns="28575">
            <a:noAutofit/>
          </a:bodyPr>
          <a:lstStyle/>
          <a:p>
            <a:pPr indent="0" lvl="0" marL="0" marR="0" rtl="0" algn="l">
              <a:spcBef>
                <a:spcPts val="0"/>
              </a:spcBef>
              <a:spcAft>
                <a:spcPts val="0"/>
              </a:spcAft>
              <a:buNone/>
            </a:pPr>
            <a:r>
              <a:rPr lang="en-GB" sz="1100" u="sng">
                <a:solidFill>
                  <a:schemeClr val="lt1"/>
                </a:solidFill>
                <a:latin typeface="Calibri"/>
                <a:ea typeface="Calibri"/>
                <a:cs typeface="Calibri"/>
                <a:sym typeface="Calibri"/>
              </a:rPr>
              <a:t>Graph Extraction from Dataset</a:t>
            </a:r>
            <a:endParaRPr sz="900"/>
          </a:p>
          <a:p>
            <a:pPr indent="0" lvl="0" marL="0" marR="0" rtl="0" algn="l">
              <a:spcBef>
                <a:spcPts val="0"/>
              </a:spcBef>
              <a:spcAft>
                <a:spcPts val="0"/>
              </a:spcAft>
              <a:buNone/>
            </a:pPr>
            <a:r>
              <a:t/>
            </a:r>
            <a:endParaRPr sz="1100" u="sng">
              <a:solidFill>
                <a:schemeClr val="lt1"/>
              </a:solidFill>
              <a:latin typeface="Calibri"/>
              <a:ea typeface="Calibri"/>
              <a:cs typeface="Calibri"/>
              <a:sym typeface="Calibri"/>
            </a:endParaRPr>
          </a:p>
          <a:p>
            <a:pPr indent="0" lvl="0" marL="0" marR="0" rtl="0" algn="l">
              <a:spcBef>
                <a:spcPts val="0"/>
              </a:spcBef>
              <a:spcAft>
                <a:spcPts val="0"/>
              </a:spcAft>
              <a:buNone/>
            </a:pPr>
            <a:r>
              <a:t/>
            </a:r>
            <a:endParaRPr sz="1100" u="sng">
              <a:solidFill>
                <a:schemeClr val="lt1"/>
              </a:solidFill>
              <a:latin typeface="Calibri"/>
              <a:ea typeface="Calibri"/>
              <a:cs typeface="Calibri"/>
              <a:sym typeface="Calibri"/>
            </a:endParaRPr>
          </a:p>
          <a:p>
            <a:pPr indent="0" lvl="0" marL="0" marR="0" rtl="0" algn="l">
              <a:spcBef>
                <a:spcPts val="0"/>
              </a:spcBef>
              <a:spcAft>
                <a:spcPts val="0"/>
              </a:spcAft>
              <a:buNone/>
            </a:pPr>
            <a:r>
              <a:t/>
            </a:r>
            <a:endParaRPr sz="1100">
              <a:solidFill>
                <a:schemeClr val="lt1"/>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def extract_graph(data):</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graph = Graph()</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for row in data:</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source = row['Source']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destination = row['Destination']</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distance = int(row['distance'])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price = int(row['price'])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graph.connect(source, destination, distance, price)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return graph</a:t>
            </a:r>
            <a:endParaRPr sz="900"/>
          </a:p>
          <a:p>
            <a:pPr indent="0" lvl="0" marL="0" marR="0" rtl="0" algn="l">
              <a:spcBef>
                <a:spcPts val="0"/>
              </a:spcBef>
              <a:spcAft>
                <a:spcPts val="0"/>
              </a:spcAft>
              <a:buNone/>
            </a:pPr>
            <a:r>
              <a:t/>
            </a:r>
            <a:endParaRPr sz="1100" u="sng">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p:nvPr/>
        </p:nvSpPr>
        <p:spPr>
          <a:xfrm>
            <a:off x="199301" y="194316"/>
            <a:ext cx="4868466" cy="671959"/>
          </a:xfrm>
          <a:prstGeom prst="rect">
            <a:avLst/>
          </a:prstGeom>
          <a:noFill/>
          <a:ln>
            <a:noFill/>
          </a:ln>
        </p:spPr>
        <p:txBody>
          <a:bodyPr anchorCtr="0" anchor="t" bIns="0" lIns="0" spcFirstLastPara="1" rIns="0" wrap="square" tIns="0">
            <a:noAutofit/>
          </a:bodyPr>
          <a:lstStyle/>
          <a:p>
            <a:pPr indent="0" lvl="0" marL="0" marR="0" rtl="0" algn="l">
              <a:lnSpc>
                <a:spcPct val="125373"/>
              </a:lnSpc>
              <a:spcBef>
                <a:spcPts val="0"/>
              </a:spcBef>
              <a:spcAft>
                <a:spcPts val="0"/>
              </a:spcAft>
              <a:buClr>
                <a:srgbClr val="C6BFEE"/>
              </a:buClr>
              <a:buSzPts val="2100"/>
              <a:buFont typeface="Prompt Medium"/>
              <a:buNone/>
            </a:pPr>
            <a:r>
              <a:rPr lang="en-GB" sz="2100">
                <a:solidFill>
                  <a:srgbClr val="C6BFEE"/>
                </a:solidFill>
                <a:latin typeface="Prompt Medium"/>
                <a:ea typeface="Prompt Medium"/>
                <a:cs typeface="Prompt Medium"/>
                <a:sym typeface="Prompt Medium"/>
              </a:rPr>
              <a:t>Implementing the A* Algorithm </a:t>
            </a:r>
            <a:endParaRPr sz="2100">
              <a:solidFill>
                <a:schemeClr val="dk1"/>
              </a:solidFill>
              <a:latin typeface="Calibri"/>
              <a:ea typeface="Calibri"/>
              <a:cs typeface="Calibri"/>
              <a:sym typeface="Calibri"/>
            </a:endParaRPr>
          </a:p>
        </p:txBody>
      </p:sp>
      <p:sp>
        <p:nvSpPr>
          <p:cNvPr id="166" name="Google Shape;166;p30"/>
          <p:cNvSpPr/>
          <p:nvPr/>
        </p:nvSpPr>
        <p:spPr>
          <a:xfrm>
            <a:off x="276240" y="556054"/>
            <a:ext cx="7091476" cy="4393130"/>
          </a:xfrm>
          <a:prstGeom prst="roundRect">
            <a:avLst>
              <a:gd fmla="val 4018" name="adj"/>
            </a:avLst>
          </a:prstGeom>
          <a:solidFill>
            <a:srgbClr val="542C49"/>
          </a:solidFill>
          <a:ln cap="flat" cmpd="sng" w="9525">
            <a:solidFill>
              <a:srgbClr val="6D4562"/>
            </a:solidFill>
            <a:prstDash val="solid"/>
            <a:round/>
            <a:headEnd len="sm" w="sm" type="none"/>
            <a:tailEnd len="sm" w="sm" type="none"/>
          </a:ln>
        </p:spPr>
        <p:txBody>
          <a:bodyPr anchorCtr="0" anchor="t" bIns="28575" lIns="57150" spcFirstLastPara="1" rIns="57150" wrap="square" tIns="28575">
            <a:noAutofit/>
          </a:bodyPr>
          <a:lstStyle/>
          <a:p>
            <a:pPr indent="0" lvl="0" marL="0" marR="0" rtl="0" algn="l">
              <a:spcBef>
                <a:spcPts val="0"/>
              </a:spcBef>
              <a:spcAft>
                <a:spcPts val="0"/>
              </a:spcAft>
              <a:buNone/>
            </a:pPr>
            <a:r>
              <a:rPr lang="en-GB" sz="1100">
                <a:solidFill>
                  <a:srgbClr val="FFFF00"/>
                </a:solidFill>
                <a:latin typeface="Calibri"/>
                <a:ea typeface="Calibri"/>
                <a:cs typeface="Calibri"/>
                <a:sym typeface="Calibri"/>
              </a:rPr>
              <a:t>import heapq</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def astar_search_min_price(graph, start, end):</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open_list = []  # Priority queue for nodes to explore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heapq.heappush(open_list, (0, 0, start, []))  # Initialize queue with (price, distance, city, path)</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visited = set()  # Track visited cities</a:t>
            </a:r>
            <a:endParaRPr sz="900"/>
          </a:p>
          <a:p>
            <a:pPr indent="0" lvl="0" marL="0" marR="0" rtl="0" algn="l">
              <a:spcBef>
                <a:spcPts val="0"/>
              </a:spcBef>
              <a:spcAft>
                <a:spcPts val="0"/>
              </a:spcAft>
              <a:buNone/>
            </a:pPr>
            <a:r>
              <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    while open_list:</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total_price, total_distance, current_city, path = heapq.heappop(open_list)</a:t>
            </a:r>
            <a:endParaRPr sz="900"/>
          </a:p>
          <a:p>
            <a:pPr indent="0" lvl="0" marL="0" marR="0" rtl="0" algn="l">
              <a:spcBef>
                <a:spcPts val="0"/>
              </a:spcBef>
              <a:spcAft>
                <a:spcPts val="0"/>
              </a:spcAft>
              <a:buNone/>
            </a:pPr>
            <a:r>
              <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        if current_city == end:  # Destination reached</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path.append(current_city)</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return path, total_distance, total_price</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        if current_city not in visited:</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visited.add(current_city)</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for neighbor, values in graph.get(current_city).items():</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distance = values['distance']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price = values['price']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new_price = total_price + price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new_distance = total_distance + distance</a:t>
            </a:r>
            <a:endParaRPr sz="900"/>
          </a:p>
          <a:p>
            <a:pPr indent="0" lvl="0" marL="0" marR="0" rtl="0" algn="l">
              <a:spcBef>
                <a:spcPts val="0"/>
              </a:spcBef>
              <a:spcAft>
                <a:spcPts val="0"/>
              </a:spcAft>
              <a:buNone/>
            </a:pPr>
            <a:r>
              <a:rPr lang="en-GB" sz="1100">
                <a:solidFill>
                  <a:srgbClr val="FFFF00"/>
                </a:solidFill>
                <a:latin typeface="Calibri"/>
                <a:ea typeface="Calibri"/>
                <a:cs typeface="Calibri"/>
                <a:sym typeface="Calibri"/>
              </a:rPr>
              <a:t>                heapq.heappush(open_list, (new_price, new_distance, neighbor, path + [current_city]))</a:t>
            </a:r>
            <a:endParaRPr sz="900"/>
          </a:p>
          <a:p>
            <a:pPr indent="0" lvl="0" marL="0" marR="0" rtl="0" algn="l">
              <a:spcBef>
                <a:spcPts val="0"/>
              </a:spcBef>
              <a:spcAft>
                <a:spcPts val="0"/>
              </a:spcAft>
              <a:buNone/>
            </a:pPr>
            <a:r>
              <a:t/>
            </a:r>
            <a:endParaRPr sz="1100">
              <a:solidFill>
                <a:srgbClr val="FFFF00"/>
              </a:solidFill>
              <a:latin typeface="Calibri"/>
              <a:ea typeface="Calibri"/>
              <a:cs typeface="Calibri"/>
              <a:sym typeface="Calibri"/>
            </a:endParaRPr>
          </a:p>
          <a:p>
            <a:pPr indent="0" lvl="0" marL="0" marR="0" rtl="0" algn="l">
              <a:spcBef>
                <a:spcPts val="0"/>
              </a:spcBef>
              <a:spcAft>
                <a:spcPts val="0"/>
              </a:spcAft>
              <a:buNone/>
            </a:pPr>
            <a:r>
              <a:rPr lang="en-GB" sz="1100">
                <a:solidFill>
                  <a:srgbClr val="FFFF00"/>
                </a:solidFill>
                <a:latin typeface="Calibri"/>
                <a:ea typeface="Calibri"/>
                <a:cs typeface="Calibri"/>
                <a:sym typeface="Calibri"/>
              </a:rPr>
              <a:t>    return None, float('inf'), float('inf')  # No path found</a:t>
            </a:r>
            <a:endParaRPr sz="900"/>
          </a:p>
          <a:p>
            <a:pPr indent="0" lvl="0" marL="0" marR="0" rtl="0" algn="l">
              <a:spcBef>
                <a:spcPts val="0"/>
              </a:spcBef>
              <a:spcAft>
                <a:spcPts val="0"/>
              </a:spcAft>
              <a:buNone/>
            </a:pPr>
            <a:r>
              <a:t/>
            </a:r>
            <a:endParaRPr sz="11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p:nvPr/>
        </p:nvSpPr>
        <p:spPr>
          <a:xfrm>
            <a:off x="2305831" y="217693"/>
            <a:ext cx="4634954" cy="85725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chemeClr val="lt1"/>
              </a:buClr>
              <a:buSzPts val="2700"/>
              <a:buFont typeface="Calibri"/>
              <a:buNone/>
            </a:pPr>
            <a:r>
              <a:rPr lang="en-GB" sz="2700">
                <a:solidFill>
                  <a:schemeClr val="lt1"/>
                </a:solidFill>
                <a:latin typeface="Calibri"/>
                <a:ea typeface="Calibri"/>
                <a:cs typeface="Calibri"/>
                <a:sym typeface="Calibri"/>
              </a:rPr>
              <a:t>Output of Optimal Bus Route</a:t>
            </a:r>
            <a:endParaRPr sz="900"/>
          </a:p>
        </p:txBody>
      </p:sp>
      <p:pic>
        <p:nvPicPr>
          <p:cNvPr id="173" name="Google Shape;173;p31"/>
          <p:cNvPicPr preferRelativeResize="0"/>
          <p:nvPr/>
        </p:nvPicPr>
        <p:blipFill rotWithShape="1">
          <a:blip r:embed="rId3">
            <a:alphaModFix/>
          </a:blip>
          <a:srcRect b="0" l="0" r="0" t="0"/>
          <a:stretch/>
        </p:blipFill>
        <p:spPr>
          <a:xfrm>
            <a:off x="1267350" y="898525"/>
            <a:ext cx="7159299" cy="37507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p:nvPr/>
        </p:nvSpPr>
        <p:spPr>
          <a:xfrm>
            <a:off x="548325" y="424776"/>
            <a:ext cx="8249100" cy="4632000"/>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chemeClr val="lt1"/>
              </a:buClr>
              <a:buSzPts val="2700"/>
              <a:buFont typeface="Calibri"/>
              <a:buNone/>
            </a:pPr>
            <a:r>
              <a:rPr lang="en-GB" sz="2700">
                <a:solidFill>
                  <a:schemeClr val="lt1"/>
                </a:solidFill>
                <a:latin typeface="Calibri"/>
                <a:ea typeface="Calibri"/>
                <a:cs typeface="Calibri"/>
                <a:sym typeface="Calibri"/>
              </a:rPr>
              <a:t>                         </a:t>
            </a:r>
            <a:r>
              <a:rPr lang="en-GB" sz="2700">
                <a:solidFill>
                  <a:schemeClr val="lt1"/>
                </a:solidFill>
                <a:latin typeface="Calibri"/>
                <a:ea typeface="Calibri"/>
                <a:cs typeface="Calibri"/>
                <a:sym typeface="Calibri"/>
              </a:rPr>
              <a:t>Advantages of this System</a:t>
            </a:r>
            <a:endParaRPr sz="900"/>
          </a:p>
          <a:p>
            <a:pPr indent="-330200" lvl="0" marL="457200" marR="0" rtl="0" algn="ctr">
              <a:lnSpc>
                <a:spcPct val="100000"/>
              </a:lnSpc>
              <a:spcBef>
                <a:spcPts val="0"/>
              </a:spcBef>
              <a:spcAft>
                <a:spcPts val="0"/>
              </a:spcAft>
              <a:buClr>
                <a:schemeClr val="lt1"/>
              </a:buClr>
              <a:buSzPts val="1600"/>
              <a:buFont typeface="Calibri"/>
              <a:buChar char="●"/>
            </a:pPr>
            <a:r>
              <a:rPr lang="en-GB" sz="1600">
                <a:solidFill>
                  <a:schemeClr val="lt1"/>
                </a:solidFill>
                <a:latin typeface="Calibri"/>
                <a:ea typeface="Calibri"/>
                <a:cs typeface="Calibri"/>
                <a:sym typeface="Calibri"/>
              </a:rPr>
              <a:t>Cost-Effective Route Optimization - The project finds the cheapest travel route between cities, enabling users to minimize their travel expenses by considering both distance and price.</a:t>
            </a:r>
            <a:endParaRPr sz="1600">
              <a:solidFill>
                <a:schemeClr val="lt1"/>
              </a:solidFill>
              <a:latin typeface="Calibri"/>
              <a:ea typeface="Calibri"/>
              <a:cs typeface="Calibri"/>
              <a:sym typeface="Calibri"/>
            </a:endParaRPr>
          </a:p>
          <a:p>
            <a:pPr indent="0" lvl="0" marL="0" marR="0" rtl="0" algn="ctr">
              <a:lnSpc>
                <a:spcPct val="100000"/>
              </a:lnSpc>
              <a:spcBef>
                <a:spcPts val="0"/>
              </a:spcBef>
              <a:spcAft>
                <a:spcPts val="0"/>
              </a:spcAft>
              <a:buClr>
                <a:schemeClr val="lt1"/>
              </a:buClr>
              <a:buSzPts val="1300"/>
              <a:buFont typeface="Calibri"/>
              <a:buNone/>
            </a:pPr>
            <a:r>
              <a:t/>
            </a:r>
            <a:endParaRPr sz="1600">
              <a:solidFill>
                <a:schemeClr val="lt1"/>
              </a:solidFill>
              <a:latin typeface="Calibri"/>
              <a:ea typeface="Calibri"/>
              <a:cs typeface="Calibri"/>
              <a:sym typeface="Calibri"/>
            </a:endParaRPr>
          </a:p>
          <a:p>
            <a:pPr indent="-330200" lvl="0" marL="457200" marR="0" rtl="0" algn="l">
              <a:lnSpc>
                <a:spcPct val="100000"/>
              </a:lnSpc>
              <a:spcBef>
                <a:spcPts val="0"/>
              </a:spcBef>
              <a:spcAft>
                <a:spcPts val="0"/>
              </a:spcAft>
              <a:buClr>
                <a:schemeClr val="lt1"/>
              </a:buClr>
              <a:buSzPts val="1600"/>
              <a:buFont typeface="Calibri"/>
              <a:buChar char="●"/>
            </a:pPr>
            <a:r>
              <a:rPr lang="en-GB" sz="1600">
                <a:solidFill>
                  <a:schemeClr val="lt1"/>
                </a:solidFill>
                <a:latin typeface="Calibri"/>
                <a:ea typeface="Calibri"/>
                <a:cs typeface="Calibri"/>
                <a:sym typeface="Calibri"/>
              </a:rPr>
              <a:t> </a:t>
            </a:r>
            <a:r>
              <a:rPr lang="en-GB" sz="1600">
                <a:solidFill>
                  <a:schemeClr val="lt1"/>
                </a:solidFill>
                <a:latin typeface="Calibri"/>
                <a:ea typeface="Calibri"/>
                <a:cs typeface="Calibri"/>
                <a:sym typeface="Calibri"/>
              </a:rPr>
              <a:t>Enhanced Decision-Making for Users - Users are provided with clear information on total travel cost and distance, allowing them to make informed choices based on their priorities, whether that’s minimizing cost or distance.</a:t>
            </a:r>
            <a:endParaRPr sz="1600">
              <a:solidFill>
                <a:schemeClr val="lt1"/>
              </a:solidFill>
              <a:latin typeface="Calibri"/>
              <a:ea typeface="Calibri"/>
              <a:cs typeface="Calibri"/>
              <a:sym typeface="Calibri"/>
            </a:endParaRPr>
          </a:p>
          <a:p>
            <a:pPr indent="0" lvl="0" marL="457200" marR="0" rtl="0" algn="ctr">
              <a:lnSpc>
                <a:spcPct val="100000"/>
              </a:lnSpc>
              <a:spcBef>
                <a:spcPts val="0"/>
              </a:spcBef>
              <a:spcAft>
                <a:spcPts val="0"/>
              </a:spcAft>
              <a:buNone/>
            </a:pPr>
            <a:r>
              <a:t/>
            </a:r>
            <a:endParaRPr sz="1600">
              <a:solidFill>
                <a:schemeClr val="lt1"/>
              </a:solidFill>
              <a:latin typeface="Calibri"/>
              <a:ea typeface="Calibri"/>
              <a:cs typeface="Calibri"/>
              <a:sym typeface="Calibri"/>
            </a:endParaRPr>
          </a:p>
          <a:p>
            <a:pPr indent="-336550" lvl="0" marL="457200" marR="0" rtl="0" algn="l">
              <a:lnSpc>
                <a:spcPct val="100000"/>
              </a:lnSpc>
              <a:spcBef>
                <a:spcPts val="0"/>
              </a:spcBef>
              <a:spcAft>
                <a:spcPts val="0"/>
              </a:spcAft>
              <a:buClr>
                <a:schemeClr val="lt1"/>
              </a:buClr>
              <a:buSzPts val="1700"/>
              <a:buFont typeface="Calibri"/>
              <a:buChar char="●"/>
            </a:pPr>
            <a:r>
              <a:rPr lang="en-GB" sz="1700">
                <a:solidFill>
                  <a:schemeClr val="lt1"/>
                </a:solidFill>
                <a:latin typeface="Calibri"/>
                <a:ea typeface="Calibri"/>
                <a:cs typeface="Calibri"/>
                <a:sym typeface="Calibri"/>
              </a:rPr>
              <a:t>Practical Applications in Various Industries - This route-finding tool can be beneficial for logistics companies, tourism services, and individual travelers, offering optimized routes that can reduce transportation costs and enhance travel planning.</a:t>
            </a:r>
            <a:endParaRPr sz="1700">
              <a:solidFill>
                <a:schemeClr val="lt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1700">
              <a:solidFill>
                <a:schemeClr val="lt1"/>
              </a:solidFill>
              <a:latin typeface="Calibri"/>
              <a:ea typeface="Calibri"/>
              <a:cs typeface="Calibri"/>
              <a:sym typeface="Calibri"/>
            </a:endParaRPr>
          </a:p>
          <a:p>
            <a:pPr indent="-330200" lvl="0" marL="457200" marR="0" rtl="0" algn="l">
              <a:lnSpc>
                <a:spcPct val="100000"/>
              </a:lnSpc>
              <a:spcBef>
                <a:spcPts val="0"/>
              </a:spcBef>
              <a:spcAft>
                <a:spcPts val="0"/>
              </a:spcAft>
              <a:buClr>
                <a:schemeClr val="lt1"/>
              </a:buClr>
              <a:buSzPts val="1600"/>
              <a:buFont typeface="Calibri"/>
              <a:buChar char="●"/>
            </a:pPr>
            <a:r>
              <a:rPr lang="en-GB" sz="1600">
                <a:solidFill>
                  <a:schemeClr val="lt1"/>
                </a:solidFill>
                <a:latin typeface="Calibri"/>
                <a:ea typeface="Calibri"/>
                <a:cs typeface="Calibri"/>
                <a:sym typeface="Calibri"/>
              </a:rPr>
              <a:t>Scalability and Flexibility - The modular structure of the code allows easy adaptation for additional data, like new cities or updated prices, making it flexible for future expansions and real-world use.</a:t>
            </a:r>
            <a:endParaRPr sz="1200"/>
          </a:p>
          <a:p>
            <a:pPr indent="0" lvl="0" marL="0" marR="0" rtl="0" algn="l">
              <a:lnSpc>
                <a:spcPct val="125581"/>
              </a:lnSpc>
              <a:spcBef>
                <a:spcPts val="0"/>
              </a:spcBef>
              <a:spcAft>
                <a:spcPts val="0"/>
              </a:spcAft>
              <a:buClr>
                <a:schemeClr val="lt1"/>
              </a:buClr>
              <a:buSzPts val="2700"/>
              <a:buFont typeface="Calibri"/>
              <a:buNone/>
            </a:pPr>
            <a:r>
              <a:rPr lang="en-GB" sz="2700">
                <a:solidFill>
                  <a:schemeClr val="lt1"/>
                </a:solidFill>
                <a:latin typeface="Calibri"/>
                <a:ea typeface="Calibri"/>
                <a:cs typeface="Calibri"/>
                <a:sym typeface="Calibri"/>
              </a:rPr>
              <a:t> </a:t>
            </a:r>
            <a:endParaRPr sz="900"/>
          </a:p>
          <a:p>
            <a:pPr indent="0" lvl="0" marL="0" marR="0" rtl="0" algn="l">
              <a:lnSpc>
                <a:spcPct val="125581"/>
              </a:lnSpc>
              <a:spcBef>
                <a:spcPts val="0"/>
              </a:spcBef>
              <a:spcAft>
                <a:spcPts val="0"/>
              </a:spcAft>
              <a:buClr>
                <a:schemeClr val="dk1"/>
              </a:buClr>
              <a:buSzPts val="2700"/>
              <a:buFont typeface="Calibri"/>
              <a:buNone/>
            </a:pPr>
            <a:r>
              <a:t/>
            </a:r>
            <a:endParaRPr sz="2700">
              <a:solidFill>
                <a:schemeClr val="lt1"/>
              </a:solidFill>
              <a:latin typeface="Calibri"/>
              <a:ea typeface="Calibri"/>
              <a:cs typeface="Calibri"/>
              <a:sym typeface="Calibri"/>
            </a:endParaRPr>
          </a:p>
          <a:p>
            <a:pPr indent="0" lvl="0" marL="0" marR="0" rtl="0" algn="l">
              <a:lnSpc>
                <a:spcPct val="125581"/>
              </a:lnSpc>
              <a:spcBef>
                <a:spcPts val="0"/>
              </a:spcBef>
              <a:spcAft>
                <a:spcPts val="0"/>
              </a:spcAft>
              <a:buClr>
                <a:schemeClr val="dk1"/>
              </a:buClr>
              <a:buSzPts val="2700"/>
              <a:buFont typeface="Calibri"/>
              <a:buNone/>
            </a:pPr>
            <a:r>
              <a:t/>
            </a:r>
            <a:endParaRPr sz="2700">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